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22"/>
  </p:notesMasterIdLst>
  <p:handoutMasterIdLst>
    <p:handoutMasterId r:id="rId23"/>
  </p:handoutMasterIdLst>
  <p:sldIdLst>
    <p:sldId id="256" r:id="rId2"/>
    <p:sldId id="260" r:id="rId3"/>
    <p:sldId id="282" r:id="rId4"/>
    <p:sldId id="278" r:id="rId5"/>
    <p:sldId id="281" r:id="rId6"/>
    <p:sldId id="283" r:id="rId7"/>
    <p:sldId id="259" r:id="rId8"/>
    <p:sldId id="262" r:id="rId9"/>
    <p:sldId id="273" r:id="rId10"/>
    <p:sldId id="274" r:id="rId11"/>
    <p:sldId id="284" r:id="rId12"/>
    <p:sldId id="276" r:id="rId13"/>
    <p:sldId id="287" r:id="rId14"/>
    <p:sldId id="285" r:id="rId15"/>
    <p:sldId id="286" r:id="rId16"/>
    <p:sldId id="288" r:id="rId17"/>
    <p:sldId id="289" r:id="rId18"/>
    <p:sldId id="290" r:id="rId19"/>
    <p:sldId id="291" r:id="rId20"/>
    <p:sldId id="29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C44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2AF5F0-E116-5B43-8E2B-27B9D2D3B2AC}" v="4" dt="2023-09-13T15:42:10.3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netorg2247289-my.sharepoint.com/personal/ehorner_cwensi_com/Documents/Documents/January%20Data%20Configur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etorg2247289-my.sharepoint.com/personal/ehorner_cwensi_com/Documents/Documents/January%202024%20Data%20(Clean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1" i="0" u="none" strike="noStrike" kern="1200" spc="0" baseline="0">
                <a:solidFill>
                  <a:schemeClr val="tx1">
                    <a:lumMod val="65000"/>
                    <a:lumOff val="35000"/>
                  </a:schemeClr>
                </a:solidFill>
                <a:latin typeface="+mn-lt"/>
                <a:ea typeface="+mn-ea"/>
                <a:cs typeface="+mn-cs"/>
              </a:defRPr>
            </a:pPr>
            <a:r>
              <a:rPr lang="en-US" sz="2500" b="1"/>
              <a:t>Engagements by SBD / CID</a:t>
            </a:r>
          </a:p>
        </c:rich>
      </c:tx>
      <c:overlay val="0"/>
      <c:spPr>
        <a:noFill/>
        <a:ln>
          <a:noFill/>
        </a:ln>
        <a:effectLst/>
      </c:spPr>
      <c:txPr>
        <a:bodyPr rot="0" spcFirstLastPara="1" vertOverflow="ellipsis" vert="horz" wrap="square" anchor="ctr" anchorCtr="1"/>
        <a:lstStyle/>
        <a:p>
          <a:pPr>
            <a:defRPr sz="2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3118112952601128E-2"/>
          <c:y val="0.16096964339280331"/>
          <c:w val="0.95750688627845193"/>
          <c:h val="0.6851348189705142"/>
        </c:manualLayout>
      </c:layout>
      <c:barChart>
        <c:barDir val="col"/>
        <c:grouping val="clustered"/>
        <c:varyColors val="0"/>
        <c:ser>
          <c:idx val="0"/>
          <c:order val="0"/>
          <c:tx>
            <c:strRef>
              <c:f>'Engagements SBD.CID'!$C$2</c:f>
              <c:strCache>
                <c:ptCount val="1"/>
                <c:pt idx="0">
                  <c:v>Engagements</c:v>
                </c:pt>
              </c:strCache>
            </c:strRef>
          </c:tx>
          <c:spPr>
            <a:solidFill>
              <a:schemeClr val="accent1"/>
            </a:solidFill>
            <a:ln>
              <a:noFill/>
            </a:ln>
            <a:effectLst/>
          </c:spPr>
          <c:invertIfNegative val="0"/>
          <c:dPt>
            <c:idx val="1"/>
            <c:invertIfNegative val="0"/>
            <c:bubble3D val="0"/>
            <c:spPr>
              <a:solidFill>
                <a:schemeClr val="bg2">
                  <a:lumMod val="75000"/>
                </a:schemeClr>
              </a:solidFill>
              <a:ln>
                <a:noFill/>
              </a:ln>
              <a:effectLst/>
            </c:spPr>
            <c:extLst>
              <c:ext xmlns:c16="http://schemas.microsoft.com/office/drawing/2014/chart" uri="{C3380CC4-5D6E-409C-BE32-E72D297353CC}">
                <c16:uniqueId val="{00000001-ADAD-49A5-8F7D-07E11835A267}"/>
              </c:ext>
            </c:extLst>
          </c:dPt>
          <c:dPt>
            <c:idx val="2"/>
            <c:invertIfNegative val="0"/>
            <c:bubble3D val="0"/>
            <c:spPr>
              <a:solidFill>
                <a:schemeClr val="tx1"/>
              </a:solidFill>
              <a:ln>
                <a:noFill/>
              </a:ln>
              <a:effectLst/>
            </c:spPr>
            <c:extLst>
              <c:ext xmlns:c16="http://schemas.microsoft.com/office/drawing/2014/chart" uri="{C3380CC4-5D6E-409C-BE32-E72D297353CC}">
                <c16:uniqueId val="{00000003-ADAD-49A5-8F7D-07E11835A267}"/>
              </c:ext>
            </c:extLst>
          </c:dPt>
          <c:dPt>
            <c:idx val="3"/>
            <c:invertIfNegative val="0"/>
            <c:bubble3D val="0"/>
            <c:spPr>
              <a:solidFill>
                <a:srgbClr val="FFFF00"/>
              </a:solidFill>
              <a:ln>
                <a:noFill/>
              </a:ln>
              <a:effectLst/>
            </c:spPr>
            <c:extLst>
              <c:ext xmlns:c16="http://schemas.microsoft.com/office/drawing/2014/chart" uri="{C3380CC4-5D6E-409C-BE32-E72D297353CC}">
                <c16:uniqueId val="{00000005-ADAD-49A5-8F7D-07E11835A267}"/>
              </c:ext>
            </c:extLst>
          </c:dPt>
          <c:dPt>
            <c:idx val="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ADAD-49A5-8F7D-07E11835A267}"/>
              </c:ext>
            </c:extLst>
          </c:dPt>
          <c:dPt>
            <c:idx val="5"/>
            <c:invertIfNegative val="0"/>
            <c:bubble3D val="0"/>
            <c:spPr>
              <a:solidFill>
                <a:srgbClr val="FFC000"/>
              </a:solidFill>
              <a:ln>
                <a:noFill/>
              </a:ln>
              <a:effectLst/>
            </c:spPr>
            <c:extLst>
              <c:ext xmlns:c16="http://schemas.microsoft.com/office/drawing/2014/chart" uri="{C3380CC4-5D6E-409C-BE32-E72D297353CC}">
                <c16:uniqueId val="{00000009-ADAD-49A5-8F7D-07E11835A267}"/>
              </c:ext>
            </c:extLst>
          </c:dPt>
          <c:dPt>
            <c:idx val="6"/>
            <c:invertIfNegative val="0"/>
            <c:bubble3D val="0"/>
            <c:spPr>
              <a:solidFill>
                <a:srgbClr val="FF0000"/>
              </a:solidFill>
              <a:ln>
                <a:noFill/>
              </a:ln>
              <a:effectLst/>
            </c:spPr>
            <c:extLst>
              <c:ext xmlns:c16="http://schemas.microsoft.com/office/drawing/2014/chart" uri="{C3380CC4-5D6E-409C-BE32-E72D297353CC}">
                <c16:uniqueId val="{0000000B-ADAD-49A5-8F7D-07E11835A267}"/>
              </c:ext>
            </c:extLst>
          </c:dPt>
          <c:dPt>
            <c:idx val="7"/>
            <c:invertIfNegative val="0"/>
            <c:bubble3D val="0"/>
            <c:spPr>
              <a:solidFill>
                <a:srgbClr val="7030A0"/>
              </a:solidFill>
              <a:ln>
                <a:noFill/>
              </a:ln>
              <a:effectLst/>
            </c:spPr>
            <c:extLst>
              <c:ext xmlns:c16="http://schemas.microsoft.com/office/drawing/2014/chart" uri="{C3380CC4-5D6E-409C-BE32-E72D297353CC}">
                <c16:uniqueId val="{0000000D-ADAD-49A5-8F7D-07E11835A267}"/>
              </c:ext>
            </c:extLst>
          </c:dPt>
          <c:dPt>
            <c:idx val="8"/>
            <c:invertIfNegative val="0"/>
            <c:bubble3D val="0"/>
            <c:spPr>
              <a:solidFill>
                <a:srgbClr val="00B050"/>
              </a:solidFill>
              <a:ln>
                <a:noFill/>
              </a:ln>
              <a:effectLst/>
            </c:spPr>
            <c:extLst>
              <c:ext xmlns:c16="http://schemas.microsoft.com/office/drawing/2014/chart" uri="{C3380CC4-5D6E-409C-BE32-E72D297353CC}">
                <c16:uniqueId val="{0000000F-ADAD-49A5-8F7D-07E11835A267}"/>
              </c:ext>
            </c:extLst>
          </c:dPt>
          <c:dPt>
            <c:idx val="9"/>
            <c:invertIfNegative val="0"/>
            <c:bubble3D val="0"/>
            <c:spPr>
              <a:solidFill>
                <a:srgbClr val="0070C0"/>
              </a:solidFill>
              <a:ln>
                <a:noFill/>
              </a:ln>
              <a:effectLst/>
            </c:spPr>
            <c:extLst>
              <c:ext xmlns:c16="http://schemas.microsoft.com/office/drawing/2014/chart" uri="{C3380CC4-5D6E-409C-BE32-E72D297353CC}">
                <c16:uniqueId val="{00000011-ADAD-49A5-8F7D-07E11835A267}"/>
              </c:ext>
            </c:extLst>
          </c:dPt>
          <c:dLbls>
            <c:dLbl>
              <c:idx val="9"/>
              <c:tx>
                <c:rich>
                  <a:bodyPr/>
                  <a:lstStyle/>
                  <a:p>
                    <a:r>
                      <a:rPr lang="en-US" dirty="0"/>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ADAD-49A5-8F7D-07E11835A26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'Engagements SBD.CID'!$B$3:$B$12</c:f>
              <c:strCache>
                <c:ptCount val="10"/>
                <c:pt idx="0">
                  <c:v>DeBaliviere Pl</c:v>
                </c:pt>
                <c:pt idx="1">
                  <c:v>Cathedral Sq SBD</c:v>
                </c:pt>
                <c:pt idx="2">
                  <c:v>Cortex</c:v>
                </c:pt>
                <c:pt idx="3">
                  <c:v>South SBD</c:v>
                </c:pt>
                <c:pt idx="4">
                  <c:v>South Euclid CID</c:v>
                </c:pt>
                <c:pt idx="5">
                  <c:v>North SBD</c:v>
                </c:pt>
                <c:pt idx="6">
                  <c:v>Wash U Medical</c:v>
                </c:pt>
                <c:pt idx="7">
                  <c:v>Southeast SBD</c:v>
                </c:pt>
                <c:pt idx="8">
                  <c:v>East Loop</c:v>
                </c:pt>
                <c:pt idx="9">
                  <c:v>CWE North CID</c:v>
                </c:pt>
              </c:strCache>
            </c:strRef>
          </c:cat>
          <c:val>
            <c:numRef>
              <c:f>'Engagements SBD.CID'!$C$3:$C$12</c:f>
              <c:numCache>
                <c:formatCode>General</c:formatCode>
                <c:ptCount val="10"/>
                <c:pt idx="0">
                  <c:v>0</c:v>
                </c:pt>
                <c:pt idx="1">
                  <c:v>1</c:v>
                </c:pt>
                <c:pt idx="2">
                  <c:v>1</c:v>
                </c:pt>
                <c:pt idx="3">
                  <c:v>1</c:v>
                </c:pt>
                <c:pt idx="4">
                  <c:v>3</c:v>
                </c:pt>
                <c:pt idx="5">
                  <c:v>3</c:v>
                </c:pt>
                <c:pt idx="6">
                  <c:v>4</c:v>
                </c:pt>
                <c:pt idx="7">
                  <c:v>5</c:v>
                </c:pt>
                <c:pt idx="8">
                  <c:v>6</c:v>
                </c:pt>
                <c:pt idx="9">
                  <c:v>13</c:v>
                </c:pt>
              </c:numCache>
            </c:numRef>
          </c:val>
          <c:extLst>
            <c:ext xmlns:c16="http://schemas.microsoft.com/office/drawing/2014/chart" uri="{C3380CC4-5D6E-409C-BE32-E72D297353CC}">
              <c16:uniqueId val="{00000012-ADAD-49A5-8F7D-07E11835A267}"/>
            </c:ext>
          </c:extLst>
        </c:ser>
        <c:dLbls>
          <c:dLblPos val="outEnd"/>
          <c:showLegendKey val="0"/>
          <c:showVal val="1"/>
          <c:showCatName val="0"/>
          <c:showSerName val="0"/>
          <c:showPercent val="0"/>
          <c:showBubbleSize val="0"/>
        </c:dLbls>
        <c:gapWidth val="0"/>
        <c:overlap val="-11"/>
        <c:axId val="762700096"/>
        <c:axId val="479326672"/>
      </c:barChart>
      <c:catAx>
        <c:axId val="76270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79326672"/>
        <c:crosses val="autoZero"/>
        <c:auto val="1"/>
        <c:lblAlgn val="ctr"/>
        <c:lblOffset val="100"/>
        <c:noMultiLvlLbl val="0"/>
      </c:catAx>
      <c:valAx>
        <c:axId val="4793266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62700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[January 2024 Data (Cleaned).xlsx]Sheet8!PivotTable7</c:name>
    <c:fmtId val="-1"/>
  </c:pivotSource>
  <c:chart>
    <c:title>
      <c:tx>
        <c:rich>
          <a:bodyPr rot="0" spcFirstLastPara="1" vertOverflow="ellipsis" vert="horz" wrap="square" anchor="ctr" anchorCtr="1"/>
          <a:lstStyle/>
          <a:p>
            <a:pPr>
              <a:defRPr sz="2500" b="1" i="0" u="none" strike="noStrike" kern="1200" spc="0" baseline="0">
                <a:solidFill>
                  <a:schemeClr val="tx1">
                    <a:lumMod val="65000"/>
                    <a:lumOff val="35000"/>
                  </a:schemeClr>
                </a:solidFill>
                <a:latin typeface="+mn-lt"/>
                <a:ea typeface="+mn-ea"/>
                <a:cs typeface="+mn-cs"/>
              </a:defRPr>
            </a:pPr>
            <a:r>
              <a:rPr lang="en-US" sz="2500" b="1"/>
              <a:t>Demographics of Engaged</a:t>
            </a:r>
            <a:r>
              <a:rPr lang="en-US" sz="2500" b="1" baseline="0"/>
              <a:t> Individuals</a:t>
            </a:r>
            <a:endParaRPr lang="en-US" sz="2500" b="1"/>
          </a:p>
        </c:rich>
      </c:tx>
      <c:overlay val="0"/>
      <c:spPr>
        <a:noFill/>
        <a:ln>
          <a:noFill/>
        </a:ln>
        <a:effectLst/>
      </c:spPr>
      <c:txPr>
        <a:bodyPr rot="0" spcFirstLastPara="1" vertOverflow="ellipsis" vert="horz" wrap="square" anchor="ctr" anchorCtr="1"/>
        <a:lstStyle/>
        <a:p>
          <a:pPr>
            <a:defRPr sz="25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ser>
          <c:idx val="0"/>
          <c:order val="0"/>
          <c:tx>
            <c:strRef>
              <c:f>Sheet8!$B$3</c:f>
              <c:strCache>
                <c:ptCount val="1"/>
                <c:pt idx="0">
                  <c:v>Total</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FA9E-45DB-AF4C-D674F44E0023}"/>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FA9E-45DB-AF4C-D674F44E0023}"/>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FA9E-45DB-AF4C-D674F44E0023}"/>
              </c:ext>
            </c:extLst>
          </c:dPt>
          <c:dPt>
            <c:idx val="3"/>
            <c:bubble3D val="0"/>
            <c:spPr>
              <a:solidFill>
                <a:srgbClr val="7030A0"/>
              </a:solidFill>
              <a:ln w="19050">
                <a:solidFill>
                  <a:schemeClr val="lt1"/>
                </a:solidFill>
              </a:ln>
              <a:effectLst/>
            </c:spPr>
            <c:extLst>
              <c:ext xmlns:c16="http://schemas.microsoft.com/office/drawing/2014/chart" uri="{C3380CC4-5D6E-409C-BE32-E72D297353CC}">
                <c16:uniqueId val="{00000007-FA9E-45DB-AF4C-D674F44E0023}"/>
              </c:ext>
            </c:extLst>
          </c:dPt>
          <c:dPt>
            <c:idx val="4"/>
            <c:bubble3D val="0"/>
            <c:spPr>
              <a:solidFill>
                <a:srgbClr val="00B050"/>
              </a:solidFill>
              <a:ln w="19050">
                <a:solidFill>
                  <a:schemeClr val="lt1"/>
                </a:solidFill>
              </a:ln>
              <a:effectLst/>
            </c:spPr>
            <c:extLst>
              <c:ext xmlns:c16="http://schemas.microsoft.com/office/drawing/2014/chart" uri="{C3380CC4-5D6E-409C-BE32-E72D297353CC}">
                <c16:uniqueId val="{00000009-FA9E-45DB-AF4C-D674F44E0023}"/>
              </c:ext>
            </c:extLst>
          </c:dPt>
          <c:dLbls>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FA9E-45DB-AF4C-D674F44E002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9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Sheet8!$A$4:$A$12</c:f>
              <c:multiLvlStrCache>
                <c:ptCount val="5"/>
                <c:lvl>
                  <c:pt idx="0">
                    <c:v>Female</c:v>
                  </c:pt>
                  <c:pt idx="1">
                    <c:v>Male</c:v>
                  </c:pt>
                  <c:pt idx="2">
                    <c:v>Male</c:v>
                  </c:pt>
                  <c:pt idx="3">
                    <c:v>Female</c:v>
                  </c:pt>
                  <c:pt idx="4">
                    <c:v>Male</c:v>
                  </c:pt>
                </c:lvl>
                <c:lvl>
                  <c:pt idx="0">
                    <c:v>Black </c:v>
                  </c:pt>
                  <c:pt idx="2">
                    <c:v>Native American</c:v>
                  </c:pt>
                  <c:pt idx="3">
                    <c:v>White </c:v>
                  </c:pt>
                </c:lvl>
              </c:multiLvlStrCache>
            </c:multiLvlStrRef>
          </c:cat>
          <c:val>
            <c:numRef>
              <c:f>Sheet8!$B$4:$B$12</c:f>
              <c:numCache>
                <c:formatCode>General</c:formatCode>
                <c:ptCount val="5"/>
                <c:pt idx="0">
                  <c:v>1</c:v>
                </c:pt>
                <c:pt idx="1">
                  <c:v>19</c:v>
                </c:pt>
                <c:pt idx="2">
                  <c:v>1</c:v>
                </c:pt>
                <c:pt idx="3">
                  <c:v>1</c:v>
                </c:pt>
                <c:pt idx="4">
                  <c:v>4</c:v>
                </c:pt>
              </c:numCache>
            </c:numRef>
          </c:val>
          <c:extLst>
            <c:ext xmlns:c16="http://schemas.microsoft.com/office/drawing/2014/chart" uri="{C3380CC4-5D6E-409C-BE32-E72D297353CC}">
              <c16:uniqueId val="{0000000A-FA9E-45DB-AF4C-D674F44E002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33"/>
        <c:overlap val="-30"/>
        <c:axId val="1828357776"/>
        <c:axId val="1813775152"/>
      </c:barChart>
      <c:catAx>
        <c:axId val="182835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13775152"/>
        <c:crosses val="autoZero"/>
        <c:auto val="1"/>
        <c:lblAlgn val="ctr"/>
        <c:lblOffset val="100"/>
        <c:noMultiLvlLbl val="0"/>
      </c:catAx>
      <c:valAx>
        <c:axId val="1813775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60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835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0.03139</cdr:x>
      <cdr:y>0.04854</cdr:y>
    </cdr:from>
    <cdr:to>
      <cdr:x>0.95532</cdr:x>
      <cdr:y>0.74342</cdr:y>
    </cdr:to>
    <cdr:sp macro="" textlink="">
      <cdr:nvSpPr>
        <cdr:cNvPr id="4" name="TextBox 3">
          <a:extLst xmlns:a="http://schemas.openxmlformats.org/drawingml/2006/main">
            <a:ext uri="{FF2B5EF4-FFF2-40B4-BE49-F238E27FC236}">
              <a16:creationId xmlns:a16="http://schemas.microsoft.com/office/drawing/2014/main" id="{DBA940B3-8D83-9935-3C9E-F34E80C83B54}"/>
            </a:ext>
          </a:extLst>
        </cdr:cNvPr>
        <cdr:cNvSpPr txBox="1"/>
      </cdr:nvSpPr>
      <cdr:spPr>
        <a:xfrm xmlns:a="http://schemas.openxmlformats.org/drawingml/2006/main">
          <a:off x="352425" y="274268"/>
          <a:ext cx="10372725" cy="39262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0.06278</cdr:x>
      <cdr:y>0</cdr:y>
    </cdr:from>
    <cdr:to>
      <cdr:x>0.97059</cdr:x>
      <cdr:y>0.6797</cdr:y>
    </cdr:to>
    <cdr:sp macro="" textlink="">
      <cdr:nvSpPr>
        <cdr:cNvPr id="5" name="TextBox 4">
          <a:extLst xmlns:a="http://schemas.openxmlformats.org/drawingml/2006/main">
            <a:ext uri="{FF2B5EF4-FFF2-40B4-BE49-F238E27FC236}">
              <a16:creationId xmlns:a16="http://schemas.microsoft.com/office/drawing/2014/main" id="{D00BF7BE-A32A-11D0-7662-9667481734C3}"/>
            </a:ext>
          </a:extLst>
        </cdr:cNvPr>
        <cdr:cNvSpPr txBox="1"/>
      </cdr:nvSpPr>
      <cdr:spPr>
        <a:xfrm xmlns:a="http://schemas.openxmlformats.org/drawingml/2006/main">
          <a:off x="704851" y="0"/>
          <a:ext cx="10191750" cy="13032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800" dirty="0"/>
        </a:p>
        <a:p xmlns:a="http://schemas.openxmlformats.org/drawingml/2006/main">
          <a:pPr algn="ctr"/>
          <a:endParaRPr lang="en-US" sz="2000" dirty="0"/>
        </a:p>
        <a:p xmlns:a="http://schemas.openxmlformats.org/drawingml/2006/main">
          <a:pPr algn="ctr"/>
          <a:r>
            <a:rPr lang="en-US" sz="2000" dirty="0"/>
            <a:t>Ring Central is cloud-based communication and collaboration products and services.</a:t>
          </a:r>
          <a:br>
            <a:rPr lang="en-US" sz="2000" dirty="0"/>
          </a:br>
          <a:r>
            <a:rPr lang="en-US" sz="2000" dirty="0"/>
            <a:t>Outreach reporting line designed for all external communications (voice message &amp; text).</a:t>
          </a:r>
          <a:br>
            <a:rPr lang="en-US" sz="1800" dirty="0"/>
          </a:br>
          <a:r>
            <a:rPr lang="en-US" sz="1800" dirty="0"/>
            <a:t> </a:t>
          </a:r>
        </a:p>
        <a:p xmlns:a="http://schemas.openxmlformats.org/drawingml/2006/main">
          <a:pPr algn="ctr"/>
          <a:endParaRPr lang="en-US" sz="1800" dirty="0"/>
        </a:p>
        <a:p xmlns:a="http://schemas.openxmlformats.org/drawingml/2006/main">
          <a:pPr algn="ctr"/>
          <a:endParaRPr lang="en-US" sz="1800" dirty="0"/>
        </a:p>
        <a:p xmlns:a="http://schemas.openxmlformats.org/drawingml/2006/main">
          <a:pPr algn="ctr"/>
          <a:endParaRPr lang="en-US" sz="1800" dirty="0"/>
        </a:p>
        <a:p xmlns:a="http://schemas.openxmlformats.org/drawingml/2006/main">
          <a:pPr algn="ctr"/>
          <a:endParaRPr lang="en-US" sz="1800" dirty="0"/>
        </a:p>
        <a:p xmlns:a="http://schemas.openxmlformats.org/drawingml/2006/main">
          <a:pPr algn="ctr"/>
          <a:endParaRPr 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CA48F9-4EAC-E640-A01E-44DE60B9918F}" type="datetimeFigureOut">
              <a:rPr lang="en-US" smtClean="0"/>
              <a:t>5/21/24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DBA060-1B75-8947-8AD1-DE9773DBE0EF}" type="slidenum">
              <a:rPr lang="en-US" smtClean="0"/>
              <a:t>‹#›</a:t>
            </a:fld>
            <a:endParaRPr lang="en-US" dirty="0"/>
          </a:p>
        </p:txBody>
      </p:sp>
    </p:spTree>
    <p:extLst>
      <p:ext uri="{BB962C8B-B14F-4D97-AF65-F5344CB8AC3E}">
        <p14:creationId xmlns:p14="http://schemas.microsoft.com/office/powerpoint/2010/main" val="2099283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81340B-3000-7A4A-B7A8-82985A942B5F}" type="datetimeFigureOut">
              <a:rPr lang="en-US" smtClean="0"/>
              <a:t>5/21/24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8030A-12B5-AB44-BC50-04F023E6CE95}" type="slidenum">
              <a:rPr lang="en-US" smtClean="0"/>
              <a:t>‹#›</a:t>
            </a:fld>
            <a:endParaRPr lang="en-US" dirty="0"/>
          </a:p>
        </p:txBody>
      </p:sp>
    </p:spTree>
    <p:extLst>
      <p:ext uri="{BB962C8B-B14F-4D97-AF65-F5344CB8AC3E}">
        <p14:creationId xmlns:p14="http://schemas.microsoft.com/office/powerpoint/2010/main" val="31320924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8030A-12B5-AB44-BC50-04F023E6CE95}" type="slidenum">
              <a:rPr lang="en-US" smtClean="0"/>
              <a:t>1</a:t>
            </a:fld>
            <a:endParaRPr lang="en-US" dirty="0"/>
          </a:p>
        </p:txBody>
      </p:sp>
    </p:spTree>
    <p:extLst>
      <p:ext uri="{BB962C8B-B14F-4D97-AF65-F5344CB8AC3E}">
        <p14:creationId xmlns:p14="http://schemas.microsoft.com/office/powerpoint/2010/main" val="12216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99F3912-0F8D-4649-A481-4D7ECA70ACB7}" type="slidenum">
              <a:rPr lang="en-US" smtClean="0"/>
              <a:t>16</a:t>
            </a:fld>
            <a:endParaRPr lang="en-US"/>
          </a:p>
        </p:txBody>
      </p:sp>
    </p:spTree>
    <p:extLst>
      <p:ext uri="{BB962C8B-B14F-4D97-AF65-F5344CB8AC3E}">
        <p14:creationId xmlns:p14="http://schemas.microsoft.com/office/powerpoint/2010/main" val="2955726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5BF8E8-A225-6F4E-8E0A-5A731DFF137F}" type="datetimeFigureOut">
              <a:rPr lang="en-US" smtClean="0"/>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BF8E8-A225-6F4E-8E0A-5A731DFF137F}" type="datetimeFigureOut">
              <a:rPr lang="en-US" smtClean="0"/>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BF8E8-A225-6F4E-8E0A-5A731DFF137F}" type="datetimeFigureOut">
              <a:rPr lang="en-US" smtClean="0"/>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BF8E8-A225-6F4E-8E0A-5A731DFF137F}" type="datetimeFigureOut">
              <a:rPr lang="en-US" smtClean="0"/>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BF8E8-A225-6F4E-8E0A-5A731DFF137F}" type="datetimeFigureOut">
              <a:rPr lang="en-US" smtClean="0"/>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5BF8E8-A225-6F4E-8E0A-5A731DFF137F}" type="datetimeFigureOut">
              <a:rPr lang="en-US" smtClean="0"/>
              <a:t>5/21/24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5BF8E8-A225-6F4E-8E0A-5A731DFF137F}" type="datetimeFigureOut">
              <a:rPr lang="en-US" smtClean="0"/>
              <a:t>5/21/24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C0FF6D-AD96-C047-B510-E51301C3798F}"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5BF8E8-A225-6F4E-8E0A-5A731DFF137F}" type="datetimeFigureOut">
              <a:rPr lang="en-US" smtClean="0"/>
              <a:t>5/21/24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BF8E8-A225-6F4E-8E0A-5A731DFF137F}" type="datetimeFigureOut">
              <a:rPr lang="en-US" smtClean="0"/>
              <a:t>5/21/24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BF8E8-A225-6F4E-8E0A-5A731DFF137F}" type="datetimeFigureOut">
              <a:rPr lang="en-US" smtClean="0"/>
              <a:t>5/21/24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BF8E8-A225-6F4E-8E0A-5A731DFF137F}" type="datetimeFigureOut">
              <a:rPr lang="en-US" smtClean="0"/>
              <a:t>5/21/24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F5BF8E8-A225-6F4E-8E0A-5A731DFF137F}" type="datetimeFigureOut">
              <a:rPr lang="en-US" smtClean="0"/>
              <a:t>5/21/24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3C0FF6D-AD96-C047-B510-E51301C3798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NSI Board Report</a:t>
            </a:r>
          </a:p>
        </p:txBody>
      </p:sp>
      <p:sp>
        <p:nvSpPr>
          <p:cNvPr id="3" name="Subtitle 2"/>
          <p:cNvSpPr>
            <a:spLocks noGrp="1"/>
          </p:cNvSpPr>
          <p:nvPr>
            <p:ph type="subTitle" idx="1"/>
          </p:nvPr>
        </p:nvSpPr>
        <p:spPr/>
        <p:txBody>
          <a:bodyPr>
            <a:normAutofit lnSpcReduction="10000"/>
          </a:bodyPr>
          <a:lstStyle/>
          <a:p>
            <a:r>
              <a:rPr lang="en-US" dirty="0"/>
              <a:t>CWE NSI Board MEETING </a:t>
            </a:r>
          </a:p>
          <a:p>
            <a:r>
              <a:rPr lang="en-US" dirty="0"/>
              <a:t>February 2024</a:t>
            </a:r>
          </a:p>
          <a:p>
            <a:endParaRPr lang="en-US" dirty="0"/>
          </a:p>
          <a:p>
            <a:r>
              <a:rPr lang="en-US" dirty="0"/>
              <a:t>Prepared By: Sarah Wickenhauser</a:t>
            </a:r>
          </a:p>
          <a:p>
            <a:endParaRPr lang="en-US" dirty="0"/>
          </a:p>
        </p:txBody>
      </p:sp>
    </p:spTree>
    <p:extLst>
      <p:ext uri="{BB962C8B-B14F-4D97-AF65-F5344CB8AC3E}">
        <p14:creationId xmlns:p14="http://schemas.microsoft.com/office/powerpoint/2010/main" val="128314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a:bodyPr>
          <a:lstStyle/>
          <a:p>
            <a:pPr algn="ctr"/>
            <a:r>
              <a:rPr lang="en-US" sz="2800" b="1" u="sng">
                <a:solidFill>
                  <a:schemeClr val="tx1"/>
                </a:solidFill>
              </a:rPr>
              <a:t>Pending Camera Projects</a:t>
            </a:r>
            <a:endParaRPr lang="en-US" sz="2800" b="1" u="sng" dirty="0">
              <a:solidFill>
                <a:schemeClr val="tx1"/>
              </a:solidFill>
            </a:endParaRPr>
          </a:p>
        </p:txBody>
      </p:sp>
      <p:sp>
        <p:nvSpPr>
          <p:cNvPr id="3" name="Content Placeholder 2"/>
          <p:cNvSpPr>
            <a:spLocks noGrp="1"/>
          </p:cNvSpPr>
          <p:nvPr>
            <p:ph idx="1"/>
          </p:nvPr>
        </p:nvSpPr>
        <p:spPr>
          <a:xfrm>
            <a:off x="457200" y="685800"/>
            <a:ext cx="8229600" cy="6019800"/>
          </a:xfrm>
        </p:spPr>
        <p:txBody>
          <a:bodyPr>
            <a:normAutofit fontScale="62500" lnSpcReduction="20000"/>
          </a:bodyPr>
          <a:lstStyle/>
          <a:p>
            <a:r>
              <a:rPr lang="en-US" sz="3400" dirty="0"/>
              <a:t>5600- 5622 DeBaliviere- Replace/ upgrade displaced cameras on building. Upgrade/ add additional Cameras. (Complete)</a:t>
            </a:r>
          </a:p>
          <a:p>
            <a:r>
              <a:rPr lang="en-US" sz="3400" dirty="0"/>
              <a:t>4255 West Pine (</a:t>
            </a:r>
            <a:r>
              <a:rPr lang="en-US" sz="3400" dirty="0" err="1"/>
              <a:t>Rejis</a:t>
            </a:r>
            <a:r>
              <a:rPr lang="en-US" sz="3400" dirty="0"/>
              <a:t>)- Upgrade external cameras on building and install pole at intersection- On Hold. Meeting 2/15/2024</a:t>
            </a:r>
          </a:p>
          <a:p>
            <a:r>
              <a:rPr lang="en-US" sz="3400" dirty="0"/>
              <a:t>4502 Laclede- Upgrade and install new cameras at this site. (Complete).</a:t>
            </a:r>
          </a:p>
          <a:p>
            <a:r>
              <a:rPr lang="en-US" sz="3400" dirty="0"/>
              <a:t>40 N. Euclid- Replace NVR and upgrade camera. (Complete)</a:t>
            </a:r>
          </a:p>
          <a:p>
            <a:r>
              <a:rPr lang="en-US" sz="3400" dirty="0"/>
              <a:t>#26 Maryland Plaza- Total upgrade to this system. (Complete)</a:t>
            </a:r>
          </a:p>
          <a:p>
            <a:r>
              <a:rPr lang="en-US" sz="3400" dirty="0"/>
              <a:t>4398 and 4400 Chouteau- Establish 2 new camera sites. (Complete)</a:t>
            </a:r>
          </a:p>
          <a:p>
            <a:r>
              <a:rPr lang="en-US" sz="3400" dirty="0"/>
              <a:t>4511 West Pine- Upgrade cameras &amp; Internet at this site. (Complete).</a:t>
            </a:r>
          </a:p>
          <a:p>
            <a:r>
              <a:rPr lang="en-US" sz="3400" dirty="0"/>
              <a:t>4321 Chouteau- Establish a new camera site. (Equipment has been delivered. Waiting on construction)</a:t>
            </a:r>
          </a:p>
          <a:p>
            <a:r>
              <a:rPr lang="en-US" sz="3400" dirty="0"/>
              <a:t>Recommendation for Camera upgrades and establish new sites in the CWE South SBD and Euclid South CID.</a:t>
            </a:r>
          </a:p>
          <a:p>
            <a:endParaRPr lang="en-US" dirty="0"/>
          </a:p>
          <a:p>
            <a:endParaRPr lang="en-US" dirty="0"/>
          </a:p>
          <a:p>
            <a:endParaRPr lang="en-US" dirty="0"/>
          </a:p>
        </p:txBody>
      </p:sp>
    </p:spTree>
    <p:extLst>
      <p:ext uri="{BB962C8B-B14F-4D97-AF65-F5344CB8AC3E}">
        <p14:creationId xmlns:p14="http://schemas.microsoft.com/office/powerpoint/2010/main" val="3715327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u="sng" dirty="0"/>
              <a:t>Pending Projects continued</a:t>
            </a:r>
          </a:p>
        </p:txBody>
      </p:sp>
      <p:sp>
        <p:nvSpPr>
          <p:cNvPr id="3" name="Content Placeholder 2"/>
          <p:cNvSpPr>
            <a:spLocks noGrp="1"/>
          </p:cNvSpPr>
          <p:nvPr>
            <p:ph idx="1"/>
          </p:nvPr>
        </p:nvSpPr>
        <p:spPr>
          <a:xfrm>
            <a:off x="457200" y="990600"/>
            <a:ext cx="8229600" cy="5625859"/>
          </a:xfrm>
        </p:spPr>
        <p:txBody>
          <a:bodyPr>
            <a:normAutofit/>
          </a:bodyPr>
          <a:lstStyle/>
          <a:p>
            <a:r>
              <a:rPr lang="en-US" dirty="0"/>
              <a:t>4503 McPherson- Due to the overgrowth of trees and bushes conduct a site visit. Upgrade and install additional cameras at this site. (Complete).</a:t>
            </a:r>
          </a:p>
          <a:p>
            <a:r>
              <a:rPr lang="en-US" dirty="0"/>
              <a:t>4909 Laclede- Upgrade cameras at this site. Walk through scheduled 11/21/2023. (Processing)</a:t>
            </a:r>
          </a:p>
          <a:p>
            <a:r>
              <a:rPr lang="en-US" dirty="0"/>
              <a:t>4949 West Pine- Upgrade cameras at this site. Walk through scheduled 11/21/2023. (Processing)</a:t>
            </a:r>
          </a:p>
          <a:p>
            <a:r>
              <a:rPr lang="en-US" dirty="0"/>
              <a:t>398 N. Euclid- Establish a new camera site at this location. (Walk through completed. Proposal Submitted/Approved)</a:t>
            </a:r>
          </a:p>
          <a:p>
            <a:r>
              <a:rPr lang="en-US" dirty="0"/>
              <a:t>625 N. Euclid- Establish New site. Walk through scheduled 2/21/2024.</a:t>
            </a:r>
          </a:p>
          <a:p>
            <a:endParaRPr lang="en-US" dirty="0"/>
          </a:p>
        </p:txBody>
      </p:sp>
    </p:spTree>
    <p:extLst>
      <p:ext uri="{BB962C8B-B14F-4D97-AF65-F5344CB8AC3E}">
        <p14:creationId xmlns:p14="http://schemas.microsoft.com/office/powerpoint/2010/main" val="342925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chor="t">
            <a:normAutofit/>
          </a:bodyPr>
          <a:lstStyle/>
          <a:p>
            <a:pPr algn="ctr"/>
            <a:r>
              <a:rPr lang="en-US" sz="2800" b="1" u="sng" dirty="0">
                <a:solidFill>
                  <a:schemeClr val="tx1"/>
                </a:solidFill>
              </a:rPr>
              <a:t>Camera Review Information</a:t>
            </a:r>
          </a:p>
        </p:txBody>
      </p:sp>
      <p:sp>
        <p:nvSpPr>
          <p:cNvPr id="3" name="Content Placeholder 2"/>
          <p:cNvSpPr>
            <a:spLocks noGrp="1"/>
          </p:cNvSpPr>
          <p:nvPr>
            <p:ph idx="1"/>
          </p:nvPr>
        </p:nvSpPr>
        <p:spPr>
          <a:xfrm>
            <a:off x="461481" y="918681"/>
            <a:ext cx="8229600" cy="5791200"/>
          </a:xfrm>
        </p:spPr>
        <p:txBody>
          <a:bodyPr anchor="t"/>
          <a:lstStyle/>
          <a:p>
            <a:pPr>
              <a:lnSpc>
                <a:spcPct val="90000"/>
              </a:lnSpc>
            </a:pPr>
            <a:r>
              <a:rPr lang="en-US" sz="2800" dirty="0">
                <a:latin typeface="Times New Roman" pitchFamily="18" charset="0"/>
                <a:cs typeface="Times New Roman" pitchFamily="18" charset="0"/>
              </a:rPr>
              <a:t>From January 1, 2024 to February 15, 2024 </a:t>
            </a:r>
          </a:p>
          <a:p>
            <a:pPr>
              <a:lnSpc>
                <a:spcPct val="90000"/>
              </a:lnSpc>
            </a:pPr>
            <a:r>
              <a:rPr lang="en-US" sz="2800" dirty="0">
                <a:latin typeface="Times New Roman" pitchFamily="18" charset="0"/>
                <a:cs typeface="Times New Roman" pitchFamily="18" charset="0"/>
              </a:rPr>
              <a:t>Total camera reviews: 17</a:t>
            </a:r>
          </a:p>
          <a:p>
            <a:pPr>
              <a:lnSpc>
                <a:spcPct val="90000"/>
              </a:lnSpc>
            </a:pPr>
            <a:r>
              <a:rPr lang="en-US" sz="2800" dirty="0">
                <a:latin typeface="Times New Roman" pitchFamily="18" charset="0"/>
                <a:cs typeface="Times New Roman" pitchFamily="18" charset="0"/>
              </a:rPr>
              <a:t>Total arrests relative to reviews: 8</a:t>
            </a:r>
          </a:p>
          <a:p>
            <a:pPr>
              <a:lnSpc>
                <a:spcPct val="90000"/>
              </a:lnSpc>
            </a:pPr>
            <a:r>
              <a:rPr lang="en-US" sz="2800" dirty="0">
                <a:latin typeface="Times New Roman" pitchFamily="18" charset="0"/>
                <a:cs typeface="Times New Roman" pitchFamily="18" charset="0"/>
              </a:rPr>
              <a:t>Total wanted(s): 1</a:t>
            </a:r>
          </a:p>
          <a:p>
            <a:pPr>
              <a:lnSpc>
                <a:spcPct val="90000"/>
              </a:lnSpc>
            </a:pPr>
            <a:r>
              <a:rPr lang="en-US" sz="2800" dirty="0">
                <a:latin typeface="Times New Roman" pitchFamily="18" charset="0"/>
                <a:cs typeface="Times New Roman" pitchFamily="18" charset="0"/>
              </a:rPr>
              <a:t>Total vehicle wanted(s): </a:t>
            </a:r>
          </a:p>
          <a:p>
            <a:pPr>
              <a:buNone/>
            </a:pPr>
            <a:endParaRPr lang="en-US" dirty="0"/>
          </a:p>
        </p:txBody>
      </p:sp>
    </p:spTree>
    <p:extLst>
      <p:ext uri="{BB962C8B-B14F-4D97-AF65-F5344CB8AC3E}">
        <p14:creationId xmlns:p14="http://schemas.microsoft.com/office/powerpoint/2010/main" val="856373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sz="2800" b="1" dirty="0"/>
              <a:t>24-003451  UUW/Flourishing/ Theft 4907 West Pine on</a:t>
            </a:r>
            <a:br>
              <a:rPr lang="en-US" sz="2800" b="1" dirty="0"/>
            </a:br>
            <a:r>
              <a:rPr lang="en-US" sz="2800" b="1" dirty="0"/>
              <a:t>01/25/2024 at 00:53am</a:t>
            </a:r>
            <a:endParaRPr lang="en-US" sz="2800" dirty="0"/>
          </a:p>
        </p:txBody>
      </p:sp>
      <p:sp>
        <p:nvSpPr>
          <p:cNvPr id="3" name="Content Placeholder 2"/>
          <p:cNvSpPr>
            <a:spLocks noGrp="1"/>
          </p:cNvSpPr>
          <p:nvPr>
            <p:ph sz="half" idx="1"/>
          </p:nvPr>
        </p:nvSpPr>
        <p:spPr>
          <a:xfrm>
            <a:off x="457200" y="1219200"/>
            <a:ext cx="4648200" cy="5410199"/>
          </a:xfrm>
        </p:spPr>
        <p:txBody>
          <a:bodyPr>
            <a:normAutofit fontScale="55000" lnSpcReduction="20000"/>
          </a:bodyPr>
          <a:lstStyle/>
          <a:p>
            <a:r>
              <a:rPr lang="en-US" sz="2900" dirty="0">
                <a:solidFill>
                  <a:srgbClr val="000000"/>
                </a:solidFill>
                <a:latin typeface="Times New Roman" panose="02020603050405020304" pitchFamily="18" charset="0"/>
              </a:rPr>
              <a:t>The NSI received information relative to a UUW Flourishing that occurred in the area of West Pine and Euclid.</a:t>
            </a:r>
          </a:p>
          <a:p>
            <a:r>
              <a:rPr lang="en-US" sz="2900" dirty="0">
                <a:solidFill>
                  <a:srgbClr val="000000"/>
                </a:solidFill>
                <a:latin typeface="Times New Roman" panose="02020603050405020304" pitchFamily="18" charset="0"/>
              </a:rPr>
              <a:t>The victim/witness were walking to their apartment building when the victim observed the suspect kneeling behind the above vehicle, removing the license plate. </a:t>
            </a:r>
          </a:p>
          <a:p>
            <a:r>
              <a:rPr lang="en-US" sz="2900" dirty="0">
                <a:solidFill>
                  <a:srgbClr val="000000"/>
                </a:solidFill>
                <a:latin typeface="Times New Roman" panose="02020603050405020304" pitchFamily="18" charset="0"/>
              </a:rPr>
              <a:t>The victim confronted the suspect; however, was met by the suspect producing an unknown style silver firearm and pointing it at the victim. </a:t>
            </a:r>
          </a:p>
          <a:p>
            <a:r>
              <a:rPr lang="en-US" sz="2900" dirty="0">
                <a:solidFill>
                  <a:srgbClr val="000000"/>
                </a:solidFill>
                <a:latin typeface="Times New Roman" panose="02020603050405020304" pitchFamily="18" charset="0"/>
              </a:rPr>
              <a:t>The victim walked away, entered his apartment complex and called the police.</a:t>
            </a:r>
          </a:p>
          <a:p>
            <a:r>
              <a:rPr lang="en-US" sz="2900" b="1" dirty="0">
                <a:solidFill>
                  <a:srgbClr val="000000"/>
                </a:solidFill>
                <a:latin typeface="Times New Roman" panose="02020603050405020304" pitchFamily="18" charset="0"/>
              </a:rPr>
              <a:t>Suspect: Black male wearing all dark clothing, red shoes, with a backpack, armed with an unknown style silver firearm.</a:t>
            </a:r>
          </a:p>
          <a:p>
            <a:r>
              <a:rPr lang="en-US" sz="2900" dirty="0">
                <a:solidFill>
                  <a:srgbClr val="000000"/>
                </a:solidFill>
                <a:latin typeface="Times New Roman" panose="02020603050405020304" pitchFamily="18" charset="0"/>
              </a:rPr>
              <a:t>Video review shows the described suspect</a:t>
            </a:r>
            <a:r>
              <a:rPr lang="en-US" sz="2900" b="1" dirty="0">
                <a:solidFill>
                  <a:srgbClr val="000000"/>
                </a:solidFill>
                <a:latin typeface="Times New Roman" panose="02020603050405020304" pitchFamily="18" charset="0"/>
              </a:rPr>
              <a:t> </a:t>
            </a:r>
            <a:r>
              <a:rPr lang="en-US" sz="2900" dirty="0">
                <a:solidFill>
                  <a:srgbClr val="000000"/>
                </a:solidFill>
                <a:latin typeface="Times New Roman" panose="02020603050405020304" pitchFamily="18" charset="0"/>
              </a:rPr>
              <a:t>tampering with a vehicle and in the area at the time of the incident.</a:t>
            </a:r>
          </a:p>
          <a:p>
            <a:r>
              <a:rPr lang="en-US" sz="2900" dirty="0">
                <a:solidFill>
                  <a:srgbClr val="FF0000"/>
                </a:solidFill>
                <a:latin typeface="Times New Roman" panose="02020603050405020304" pitchFamily="18" charset="0"/>
              </a:rPr>
              <a:t>Suspect was arrested the next day after he was observed walking north on Euclid. </a:t>
            </a:r>
          </a:p>
          <a:p>
            <a:r>
              <a:rPr lang="en-US" sz="2900" dirty="0">
                <a:solidFill>
                  <a:srgbClr val="FF0000"/>
                </a:solidFill>
                <a:latin typeface="Times New Roman" panose="02020603050405020304" pitchFamily="18" charset="0"/>
              </a:rPr>
              <a:t>Suspect was identified as being </a:t>
            </a:r>
            <a:r>
              <a:rPr lang="en-US" sz="2900" dirty="0" err="1">
                <a:solidFill>
                  <a:srgbClr val="FF0000"/>
                </a:solidFill>
                <a:latin typeface="Times New Roman" panose="02020603050405020304" pitchFamily="18" charset="0"/>
              </a:rPr>
              <a:t>Romel</a:t>
            </a:r>
            <a:r>
              <a:rPr lang="en-US" sz="2900" dirty="0">
                <a:solidFill>
                  <a:srgbClr val="FF0000"/>
                </a:solidFill>
                <a:latin typeface="Times New Roman" panose="02020603050405020304" pitchFamily="18" charset="0"/>
              </a:rPr>
              <a:t> </a:t>
            </a:r>
            <a:r>
              <a:rPr lang="en-US" sz="2900" dirty="0" err="1">
                <a:solidFill>
                  <a:srgbClr val="FF0000"/>
                </a:solidFill>
                <a:latin typeface="Times New Roman" panose="02020603050405020304" pitchFamily="18" charset="0"/>
              </a:rPr>
              <a:t>Minnis</a:t>
            </a:r>
            <a:r>
              <a:rPr lang="en-US" sz="2900" dirty="0">
                <a:solidFill>
                  <a:srgbClr val="FF0000"/>
                </a:solidFill>
                <a:latin typeface="Times New Roman" panose="02020603050405020304" pitchFamily="18" charset="0"/>
              </a:rPr>
              <a:t> known offender of the CWE.</a:t>
            </a:r>
          </a:p>
          <a:p>
            <a:endParaRPr lang="en-US" dirty="0">
              <a:solidFill>
                <a:srgbClr val="FF0000"/>
              </a:solidFill>
            </a:endParaRPr>
          </a:p>
        </p:txBody>
      </p:sp>
      <p:pic>
        <p:nvPicPr>
          <p:cNvPr id="5" name="Content Placeholder 5">
            <a:extLst>
              <a:ext uri="{FF2B5EF4-FFF2-40B4-BE49-F238E27FC236}">
                <a16:creationId xmlns:a16="http://schemas.microsoft.com/office/drawing/2014/main" id="{B52D8A3E-3AC6-BA64-2169-9CC8C6448665}"/>
              </a:ext>
            </a:extLst>
          </p:cNvPr>
          <p:cNvPicPr>
            <a:picLocks noGrp="1" noChangeAspect="1"/>
          </p:cNvPicPr>
          <p:nvPr>
            <p:ph sz="half" idx="2"/>
          </p:nvPr>
        </p:nvPicPr>
        <p:blipFill>
          <a:blip r:embed="rId2" cstate="print"/>
          <a:stretch>
            <a:fillRect/>
          </a:stretch>
        </p:blipFill>
        <p:spPr>
          <a:xfrm>
            <a:off x="5638800" y="1143000"/>
            <a:ext cx="2997346" cy="5486400"/>
          </a:xfrm>
        </p:spPr>
      </p:pic>
    </p:spTree>
    <p:extLst>
      <p:ext uri="{BB962C8B-B14F-4D97-AF65-F5344CB8AC3E}">
        <p14:creationId xmlns:p14="http://schemas.microsoft.com/office/powerpoint/2010/main" val="1313817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p:spPr>
        <p:txBody>
          <a:bodyPr anchor="t">
            <a:noAutofit/>
          </a:bodyPr>
          <a:lstStyle/>
          <a:p>
            <a:pPr algn="l"/>
            <a:r>
              <a:rPr lang="en-US" sz="2600" b="1" dirty="0"/>
              <a:t>24-004331- Burglary 4534 Olive on 01/30/2024 at 12:20pm</a:t>
            </a:r>
            <a:endParaRPr lang="en-US" sz="2600" dirty="0"/>
          </a:p>
        </p:txBody>
      </p:sp>
      <p:sp>
        <p:nvSpPr>
          <p:cNvPr id="5" name="Content Placeholder 4"/>
          <p:cNvSpPr>
            <a:spLocks noGrp="1"/>
          </p:cNvSpPr>
          <p:nvPr>
            <p:ph sz="half" idx="1"/>
          </p:nvPr>
        </p:nvSpPr>
        <p:spPr>
          <a:xfrm>
            <a:off x="457200" y="990600"/>
            <a:ext cx="4038600" cy="5638799"/>
          </a:xfrm>
        </p:spPr>
        <p:txBody>
          <a:bodyPr>
            <a:normAutofit fontScale="70000" lnSpcReduction="20000"/>
          </a:bodyPr>
          <a:lstStyle/>
          <a:p>
            <a:r>
              <a:rPr lang="en-US" dirty="0"/>
              <a:t>NSI learned of a residential burglary incident at 4534 Olive.</a:t>
            </a:r>
          </a:p>
          <a:p>
            <a:r>
              <a:rPr lang="en-US" dirty="0"/>
              <a:t>Video review shows a suspect, known to the NSI as: </a:t>
            </a:r>
            <a:r>
              <a:rPr lang="en-US" b="1" dirty="0" err="1"/>
              <a:t>DeAndre</a:t>
            </a:r>
            <a:r>
              <a:rPr lang="en-US" b="1" dirty="0"/>
              <a:t> Mitchell</a:t>
            </a:r>
            <a:r>
              <a:rPr lang="en-US" dirty="0"/>
              <a:t>.</a:t>
            </a:r>
          </a:p>
          <a:p>
            <a:r>
              <a:rPr lang="en-US" dirty="0"/>
              <a:t>Video shows Mitchell walking west in the south alley of the 4500 block of Olive.</a:t>
            </a:r>
          </a:p>
          <a:p>
            <a:r>
              <a:rPr lang="en-US" dirty="0"/>
              <a:t>Mitchell can be seen walking to the rear of the apartment building.  </a:t>
            </a:r>
          </a:p>
          <a:p>
            <a:r>
              <a:rPr lang="en-US" dirty="0"/>
              <a:t>Mitchell unlawfully entered the apartment by breaking the bedroom window.</a:t>
            </a:r>
          </a:p>
          <a:p>
            <a:r>
              <a:rPr lang="en-US" dirty="0"/>
              <a:t>Mitchell was involved in the following incidents: 5622 Delmar on 01/24, 5601 Delmar on 01/24, 5200 Delmar on 02/01.</a:t>
            </a:r>
          </a:p>
          <a:p>
            <a:r>
              <a:rPr lang="en-US" dirty="0">
                <a:solidFill>
                  <a:srgbClr val="FF0000"/>
                </a:solidFill>
              </a:rPr>
              <a:t>He was arrested on 2/5/2024 in the 800 block of </a:t>
            </a:r>
            <a:r>
              <a:rPr lang="en-US" dirty="0" err="1">
                <a:solidFill>
                  <a:srgbClr val="FF0000"/>
                </a:solidFill>
              </a:rPr>
              <a:t>Goodfellow</a:t>
            </a:r>
            <a:r>
              <a:rPr lang="en-US" dirty="0">
                <a:solidFill>
                  <a:srgbClr val="FF0000"/>
                </a:solidFill>
              </a:rPr>
              <a:t> after a foot pursuit.</a:t>
            </a:r>
          </a:p>
          <a:p>
            <a:endParaRPr lang="en-US" dirty="0"/>
          </a:p>
        </p:txBody>
      </p:sp>
      <p:pic>
        <p:nvPicPr>
          <p:cNvPr id="7" name="Content Placeholder 6">
            <a:extLst>
              <a:ext uri="{FF2B5EF4-FFF2-40B4-BE49-F238E27FC236}">
                <a16:creationId xmlns:a16="http://schemas.microsoft.com/office/drawing/2014/main" id="{B25BF9CA-9A45-A02E-F5D2-C3C3E7134AF4}"/>
              </a:ext>
            </a:extLst>
          </p:cNvPr>
          <p:cNvPicPr>
            <a:picLocks noGrp="1" noChangeAspect="1"/>
          </p:cNvPicPr>
          <p:nvPr>
            <p:ph sz="half" idx="2"/>
          </p:nvPr>
        </p:nvPicPr>
        <p:blipFill>
          <a:blip r:embed="rId2" cstate="print">
            <a:alphaModFix amt="79000"/>
          </a:blip>
          <a:stretch>
            <a:fillRect/>
          </a:stretch>
        </p:blipFill>
        <p:spPr>
          <a:xfrm>
            <a:off x="5715000" y="990600"/>
            <a:ext cx="2667000" cy="5541695"/>
          </a:xfrm>
          <a:prstGeom prst="rect">
            <a:avLst/>
          </a:prstGeom>
        </p:spPr>
      </p:pic>
    </p:spTree>
    <p:extLst>
      <p:ext uri="{BB962C8B-B14F-4D97-AF65-F5344CB8AC3E}">
        <p14:creationId xmlns:p14="http://schemas.microsoft.com/office/powerpoint/2010/main" val="1286602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chor="t">
            <a:normAutofit fontScale="90000"/>
          </a:bodyPr>
          <a:lstStyle/>
          <a:p>
            <a:pPr algn="l"/>
            <a:r>
              <a:rPr lang="en-US" sz="2800" b="1" u="sng" dirty="0"/>
              <a:t>24-005666- Burglary 5275 Westminster on 2/9/24 at 1:15 am</a:t>
            </a:r>
          </a:p>
        </p:txBody>
      </p:sp>
      <p:pic>
        <p:nvPicPr>
          <p:cNvPr id="5" name="Content Placeholder 4">
            <a:extLst>
              <a:ext uri="{FF2B5EF4-FFF2-40B4-BE49-F238E27FC236}">
                <a16:creationId xmlns:a16="http://schemas.microsoft.com/office/drawing/2014/main" id="{6F600843-C29E-D478-70F1-3720F3B9867A}"/>
              </a:ext>
            </a:extLst>
          </p:cNvPr>
          <p:cNvPicPr>
            <a:picLocks noGrp="1"/>
          </p:cNvPicPr>
          <p:nvPr>
            <p:ph sz="half" idx="2"/>
          </p:nvPr>
        </p:nvPicPr>
        <p:blipFill>
          <a:blip r:embed="rId2" cstate="print"/>
          <a:stretch>
            <a:fillRect/>
          </a:stretch>
        </p:blipFill>
        <p:spPr>
          <a:xfrm>
            <a:off x="4724400" y="990600"/>
            <a:ext cx="2286000" cy="2819400"/>
          </a:xfrm>
          <a:prstGeom prst="rect">
            <a:avLst/>
          </a:prstGeom>
        </p:spPr>
      </p:pic>
      <p:sp>
        <p:nvSpPr>
          <p:cNvPr id="7" name="Content Placeholder 6"/>
          <p:cNvSpPr>
            <a:spLocks noGrp="1"/>
          </p:cNvSpPr>
          <p:nvPr>
            <p:ph sz="half" idx="1"/>
          </p:nvPr>
        </p:nvSpPr>
        <p:spPr>
          <a:xfrm>
            <a:off x="457200" y="990600"/>
            <a:ext cx="4038600" cy="5714999"/>
          </a:xfrm>
        </p:spPr>
        <p:txBody>
          <a:bodyPr>
            <a:normAutofit fontScale="70000" lnSpcReduction="20000"/>
          </a:bodyPr>
          <a:lstStyle/>
          <a:p>
            <a:r>
              <a:rPr lang="en-US" b="1" dirty="0"/>
              <a:t>The NSI received information relative to a garage burglary at 5275 Westminster. </a:t>
            </a:r>
          </a:p>
          <a:p>
            <a:r>
              <a:rPr lang="en-US" b="1" dirty="0"/>
              <a:t>Video review was conducted at which time the NSI was able to identify known burglar </a:t>
            </a:r>
            <a:r>
              <a:rPr lang="en-US" b="1" dirty="0" err="1"/>
              <a:t>Geanard</a:t>
            </a:r>
            <a:r>
              <a:rPr lang="en-US" b="1" dirty="0"/>
              <a:t> Howard.</a:t>
            </a:r>
          </a:p>
          <a:p>
            <a:r>
              <a:rPr lang="en-US" b="1" dirty="0"/>
              <a:t>This subject has been also involved in several garage burglaries around 4500 Westminster Pl. (Stolen Bike) and possibly 4300 Westminster Pl. </a:t>
            </a:r>
          </a:p>
          <a:p>
            <a:r>
              <a:rPr lang="en-US" b="1" dirty="0"/>
              <a:t>Suspect is not in custody, however Police stated he would be placed </a:t>
            </a:r>
            <a:r>
              <a:rPr lang="en-US" b="1" dirty="0">
                <a:solidFill>
                  <a:srgbClr val="FF0000"/>
                </a:solidFill>
              </a:rPr>
              <a:t>“Wanted” </a:t>
            </a:r>
            <a:r>
              <a:rPr lang="en-US" b="1" dirty="0"/>
              <a:t>for this crime.</a:t>
            </a:r>
          </a:p>
          <a:p>
            <a:r>
              <a:rPr lang="en-US" b="1" dirty="0"/>
              <a:t>Please lock your residences, gates and garages.</a:t>
            </a:r>
            <a:endParaRPr lang="en-US" dirty="0"/>
          </a:p>
          <a:p>
            <a:endParaRPr lang="en-US" dirty="0"/>
          </a:p>
        </p:txBody>
      </p:sp>
      <p:pic>
        <p:nvPicPr>
          <p:cNvPr id="8" name="Picture 7">
            <a:extLst>
              <a:ext uri="{FF2B5EF4-FFF2-40B4-BE49-F238E27FC236}">
                <a16:creationId xmlns:a16="http://schemas.microsoft.com/office/drawing/2014/main" id="{A79799D8-A079-ABE6-7060-80DDAFAFA939}"/>
              </a:ext>
            </a:extLst>
          </p:cNvPr>
          <p:cNvPicPr/>
          <p:nvPr/>
        </p:nvPicPr>
        <p:blipFill>
          <a:blip r:embed="rId3" cstate="print">
            <a:alphaModFix amt="60000"/>
          </a:blip>
          <a:stretch>
            <a:fillRect/>
          </a:stretch>
        </p:blipFill>
        <p:spPr>
          <a:xfrm>
            <a:off x="7086600" y="990600"/>
            <a:ext cx="1877956" cy="39370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4724399" y="3886200"/>
            <a:ext cx="2264805" cy="2514600"/>
          </a:xfrm>
          <a:prstGeom prst="rect">
            <a:avLst/>
          </a:prstGeom>
          <a:noFill/>
          <a:ln w="9525">
            <a:noFill/>
            <a:miter lim="800000"/>
            <a:headEnd/>
            <a:tailEnd/>
          </a:ln>
        </p:spPr>
      </p:pic>
    </p:spTree>
    <p:extLst>
      <p:ext uri="{BB962C8B-B14F-4D97-AF65-F5344CB8AC3E}">
        <p14:creationId xmlns:p14="http://schemas.microsoft.com/office/powerpoint/2010/main" val="469602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9C550-5445-4798-83A0-38CD9EFCEAFA}"/>
              </a:ext>
            </a:extLst>
          </p:cNvPr>
          <p:cNvSpPr>
            <a:spLocks noGrp="1"/>
          </p:cNvSpPr>
          <p:nvPr>
            <p:ph type="ctrTitle"/>
          </p:nvPr>
        </p:nvSpPr>
        <p:spPr>
          <a:xfrm>
            <a:off x="5047500" y="1336573"/>
            <a:ext cx="3609804" cy="2764511"/>
          </a:xfrm>
        </p:spPr>
        <p:txBody>
          <a:bodyPr>
            <a:normAutofit/>
          </a:bodyPr>
          <a:lstStyle/>
          <a:p>
            <a:r>
              <a:rPr lang="en-US" sz="3750" dirty="0"/>
              <a:t>NSI Outreach Program</a:t>
            </a:r>
            <a:br>
              <a:rPr lang="en-US" sz="3750" dirty="0"/>
            </a:br>
            <a:r>
              <a:rPr lang="en-US" sz="3750" dirty="0"/>
              <a:t>Updates</a:t>
            </a:r>
          </a:p>
        </p:txBody>
      </p:sp>
      <p:sp>
        <p:nvSpPr>
          <p:cNvPr id="3" name="Subtitle 2">
            <a:extLst>
              <a:ext uri="{FF2B5EF4-FFF2-40B4-BE49-F238E27FC236}">
                <a16:creationId xmlns:a16="http://schemas.microsoft.com/office/drawing/2014/main" id="{683A6376-5EF9-4389-B689-CE41E5B36E5B}"/>
              </a:ext>
            </a:extLst>
          </p:cNvPr>
          <p:cNvSpPr>
            <a:spLocks noGrp="1"/>
          </p:cNvSpPr>
          <p:nvPr>
            <p:ph type="subTitle" idx="1"/>
          </p:nvPr>
        </p:nvSpPr>
        <p:spPr>
          <a:xfrm>
            <a:off x="5047500" y="4198966"/>
            <a:ext cx="3621826" cy="928962"/>
          </a:xfrm>
        </p:spPr>
        <p:txBody>
          <a:bodyPr>
            <a:normAutofit/>
          </a:bodyPr>
          <a:lstStyle/>
          <a:p>
            <a:r>
              <a:rPr lang="en-US" dirty="0">
                <a:solidFill>
                  <a:schemeClr val="tx1">
                    <a:lumMod val="85000"/>
                    <a:lumOff val="15000"/>
                  </a:schemeClr>
                </a:solidFill>
              </a:rPr>
              <a:t>January 2024</a:t>
            </a:r>
          </a:p>
        </p:txBody>
      </p:sp>
      <p:pic>
        <p:nvPicPr>
          <p:cNvPr id="5" name="Picture 4" descr="A colorful background with white dots and dots&#10;&#10;Description automatically generated">
            <a:extLst>
              <a:ext uri="{FF2B5EF4-FFF2-40B4-BE49-F238E27FC236}">
                <a16:creationId xmlns:a16="http://schemas.microsoft.com/office/drawing/2014/main" id="{CCB7C1DA-8E89-4841-C472-50E70CC214F2}"/>
              </a:ext>
            </a:extLst>
          </p:cNvPr>
          <p:cNvPicPr>
            <a:picLocks noChangeAspect="1"/>
          </p:cNvPicPr>
          <p:nvPr/>
        </p:nvPicPr>
        <p:blipFill rotWithShape="1">
          <a:blip r:embed="rId3"/>
          <a:srcRect l="37000" r="4102" b="-1"/>
          <a:stretch/>
        </p:blipFill>
        <p:spPr>
          <a:xfrm>
            <a:off x="475500" y="1337311"/>
            <a:ext cx="4096501" cy="3790617"/>
          </a:xfrm>
          <a:prstGeom prst="rect">
            <a:avLst/>
          </a:prstGeom>
        </p:spPr>
      </p:pic>
    </p:spTree>
    <p:extLst>
      <p:ext uri="{BB962C8B-B14F-4D97-AF65-F5344CB8AC3E}">
        <p14:creationId xmlns:p14="http://schemas.microsoft.com/office/powerpoint/2010/main" val="27618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5785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87" name="Rectangle 86">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7987"/>
            <a:ext cx="9144000"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cxnSp>
        <p:nvCxnSpPr>
          <p:cNvPr id="88" name="Straight Connector 87">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4" y="41148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9" name="Rectangle 88">
            <a:extLst>
              <a:ext uri="{FF2B5EF4-FFF2-40B4-BE49-F238E27FC236}">
                <a16:creationId xmlns:a16="http://schemas.microsoft.com/office/drawing/2014/main" id="{34461041-8413-4023-ABA7-9E499B0AD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04F788F1-BA12-65B4-307F-895EBE7D70BD}"/>
              </a:ext>
            </a:extLst>
          </p:cNvPr>
          <p:cNvSpPr>
            <a:spLocks noGrp="1"/>
          </p:cNvSpPr>
          <p:nvPr>
            <p:ph type="title"/>
          </p:nvPr>
        </p:nvSpPr>
        <p:spPr>
          <a:xfrm>
            <a:off x="475500" y="4269922"/>
            <a:ext cx="8181805" cy="793241"/>
          </a:xfrm>
        </p:spPr>
        <p:txBody>
          <a:bodyPr vert="horz" lIns="68580" tIns="34290" rIns="68580" bIns="34290" rtlCol="0" anchor="b">
            <a:normAutofit/>
          </a:bodyPr>
          <a:lstStyle/>
          <a:p>
            <a:r>
              <a:rPr lang="en-US" sz="2475" dirty="0">
                <a:solidFill>
                  <a:schemeClr val="tx1">
                    <a:lumMod val="85000"/>
                    <a:lumOff val="15000"/>
                  </a:schemeClr>
                </a:solidFill>
              </a:rPr>
              <a:t>January 2024 – 45 Total Engagements of 26 Individuals </a:t>
            </a:r>
          </a:p>
        </p:txBody>
      </p:sp>
      <p:cxnSp>
        <p:nvCxnSpPr>
          <p:cNvPr id="90" name="Straight Connector 89">
            <a:extLst>
              <a:ext uri="{FF2B5EF4-FFF2-40B4-BE49-F238E27FC236}">
                <a16:creationId xmlns:a16="http://schemas.microsoft.com/office/drawing/2014/main" id="{F05BCF04-4702-43D0-BE8F-DBF6C2F651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5" y="5071328"/>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D841E764-4629-49E0-994A-6F92FEFB9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560798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85" name="Rectangle 84">
            <a:extLst>
              <a:ext uri="{FF2B5EF4-FFF2-40B4-BE49-F238E27FC236}">
                <a16:creationId xmlns:a16="http://schemas.microsoft.com/office/drawing/2014/main" id="{95635077-9890-4CC8-9792-28743EBFE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5785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graphicFrame>
        <p:nvGraphicFramePr>
          <p:cNvPr id="4" name="Chart 3">
            <a:extLst>
              <a:ext uri="{FF2B5EF4-FFF2-40B4-BE49-F238E27FC236}">
                <a16:creationId xmlns:a16="http://schemas.microsoft.com/office/drawing/2014/main" id="{BFAA8DD5-BBFD-E980-30BB-C1D98ECA1000}"/>
              </a:ext>
            </a:extLst>
          </p:cNvPr>
          <p:cNvGraphicFramePr>
            <a:graphicFrameLocks/>
          </p:cNvGraphicFramePr>
          <p:nvPr>
            <p:extLst>
              <p:ext uri="{D42A27DB-BD31-4B8C-83A1-F6EECF244321}">
                <p14:modId xmlns:p14="http://schemas.microsoft.com/office/powerpoint/2010/main" val="4272355526"/>
              </p:ext>
            </p:extLst>
          </p:nvPr>
        </p:nvGraphicFramePr>
        <p:xfrm>
          <a:off x="1" y="971554"/>
          <a:ext cx="9143999" cy="3563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0723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A0021B-C26E-29B8-2BE6-7543301E455D}"/>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5785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60" name="Rectangle 59">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7987"/>
            <a:ext cx="9144000"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cxnSp>
        <p:nvCxnSpPr>
          <p:cNvPr id="62" name="Straight Connector 61">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4" y="41148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4" name="Rectangle 63">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sz="1350"/>
          </a:p>
        </p:txBody>
      </p:sp>
      <p:sp>
        <p:nvSpPr>
          <p:cNvPr id="66" name="Rectangle 65">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857250"/>
            <a:ext cx="343855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2" name="Title 1">
            <a:extLst>
              <a:ext uri="{FF2B5EF4-FFF2-40B4-BE49-F238E27FC236}">
                <a16:creationId xmlns:a16="http://schemas.microsoft.com/office/drawing/2014/main" id="{CE3DCA3E-27AC-A35C-8C98-FED9710D08F2}"/>
              </a:ext>
            </a:extLst>
          </p:cNvPr>
          <p:cNvSpPr>
            <a:spLocks noGrp="1"/>
          </p:cNvSpPr>
          <p:nvPr>
            <p:ph type="title"/>
          </p:nvPr>
        </p:nvSpPr>
        <p:spPr>
          <a:xfrm>
            <a:off x="6072664" y="1337310"/>
            <a:ext cx="2744435" cy="2194560"/>
          </a:xfrm>
        </p:spPr>
        <p:txBody>
          <a:bodyPr vert="horz" lIns="68580" tIns="34290" rIns="68580" bIns="34290" rtlCol="0" anchor="b">
            <a:normAutofit fontScale="90000"/>
          </a:bodyPr>
          <a:lstStyle/>
          <a:p>
            <a:r>
              <a:rPr lang="en-US" sz="3300">
                <a:solidFill>
                  <a:srgbClr val="FFFFFF"/>
                </a:solidFill>
              </a:rPr>
              <a:t>January 2024 – Demographics of Engaged Individuals</a:t>
            </a:r>
          </a:p>
        </p:txBody>
      </p:sp>
      <p:sp>
        <p:nvSpPr>
          <p:cNvPr id="68" name="Rectangle 67">
            <a:extLst>
              <a:ext uri="{FF2B5EF4-FFF2-40B4-BE49-F238E27FC236}">
                <a16:creationId xmlns:a16="http://schemas.microsoft.com/office/drawing/2014/main" id="{EF9C14D5-64ED-4C3C-A0D2-6C2AE1AE9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80" y="85725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graphicFrame>
        <p:nvGraphicFramePr>
          <p:cNvPr id="4" name="Chart 3">
            <a:extLst>
              <a:ext uri="{FF2B5EF4-FFF2-40B4-BE49-F238E27FC236}">
                <a16:creationId xmlns:a16="http://schemas.microsoft.com/office/drawing/2014/main" id="{D1B2A221-7B44-CCAA-DD5B-0C23715CDFF6}"/>
              </a:ext>
            </a:extLst>
          </p:cNvPr>
          <p:cNvGraphicFramePr>
            <a:graphicFrameLocks/>
          </p:cNvGraphicFramePr>
          <p:nvPr>
            <p:extLst>
              <p:ext uri="{D42A27DB-BD31-4B8C-83A1-F6EECF244321}">
                <p14:modId xmlns:p14="http://schemas.microsoft.com/office/powerpoint/2010/main" val="796137218"/>
              </p:ext>
            </p:extLst>
          </p:nvPr>
        </p:nvGraphicFramePr>
        <p:xfrm>
          <a:off x="0" y="857250"/>
          <a:ext cx="5663014"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9330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5785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47" name="Rectangle 46">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7987"/>
            <a:ext cx="9144000"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cxnSp>
        <p:nvCxnSpPr>
          <p:cNvPr id="48" name="Straight Connector 47">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4" y="41148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person sitting outside a store&#10;&#10;Description automatically generated">
            <a:extLst>
              <a:ext uri="{FF2B5EF4-FFF2-40B4-BE49-F238E27FC236}">
                <a16:creationId xmlns:a16="http://schemas.microsoft.com/office/drawing/2014/main" id="{05AB2633-CECD-72F6-1916-BDFC7FB3E634}"/>
              </a:ext>
            </a:extLst>
          </p:cNvPr>
          <p:cNvPicPr>
            <a:picLocks noChangeAspect="1"/>
          </p:cNvPicPr>
          <p:nvPr/>
        </p:nvPicPr>
        <p:blipFill rotWithShape="1">
          <a:blip r:embed="rId2"/>
          <a:srcRect t="22124" r="1" b="37038"/>
          <a:stretch/>
        </p:blipFill>
        <p:spPr>
          <a:xfrm>
            <a:off x="12" y="857257"/>
            <a:ext cx="5667667" cy="5143493"/>
          </a:xfrm>
          <a:prstGeom prst="rect">
            <a:avLst/>
          </a:prstGeom>
        </p:spPr>
      </p:pic>
      <p:sp>
        <p:nvSpPr>
          <p:cNvPr id="49" name="Rectangle 48">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857250"/>
            <a:ext cx="3438551" cy="5143500"/>
          </a:xfrm>
          <a:prstGeom prst="rect">
            <a:avLst/>
          </a:prstGeom>
          <a:solidFill>
            <a:srgbClr val="41597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2" name="Title 1">
            <a:extLst>
              <a:ext uri="{FF2B5EF4-FFF2-40B4-BE49-F238E27FC236}">
                <a16:creationId xmlns:a16="http://schemas.microsoft.com/office/drawing/2014/main" id="{04F788F1-BA12-65B4-307F-895EBE7D70BD}"/>
              </a:ext>
            </a:extLst>
          </p:cNvPr>
          <p:cNvSpPr>
            <a:spLocks noGrp="1"/>
          </p:cNvSpPr>
          <p:nvPr>
            <p:ph type="title"/>
          </p:nvPr>
        </p:nvSpPr>
        <p:spPr>
          <a:xfrm>
            <a:off x="5865361" y="1484287"/>
            <a:ext cx="3128963" cy="3257463"/>
          </a:xfrm>
        </p:spPr>
        <p:txBody>
          <a:bodyPr vert="horz" lIns="68580" tIns="34290" rIns="68580" bIns="34290" rtlCol="0" anchor="b">
            <a:normAutofit fontScale="90000"/>
          </a:bodyPr>
          <a:lstStyle/>
          <a:p>
            <a:r>
              <a:rPr lang="en-US" sz="2925" b="1" u="sng" dirty="0">
                <a:solidFill>
                  <a:srgbClr val="FFFFFF"/>
                </a:solidFill>
              </a:rPr>
              <a:t>Latest Developments</a:t>
            </a:r>
            <a:r>
              <a:rPr lang="en-US" sz="2925" dirty="0">
                <a:solidFill>
                  <a:srgbClr val="FFFFFF"/>
                </a:solidFill>
              </a:rPr>
              <a:t>:</a:t>
            </a:r>
            <a:br>
              <a:rPr lang="en-US" sz="2250" dirty="0">
                <a:solidFill>
                  <a:srgbClr val="FFFFFF"/>
                </a:solidFill>
              </a:rPr>
            </a:br>
            <a:br>
              <a:rPr lang="en-US" sz="2250" dirty="0">
                <a:solidFill>
                  <a:srgbClr val="FFFFFF"/>
                </a:solidFill>
              </a:rPr>
            </a:br>
            <a:r>
              <a:rPr lang="en-US" sz="2250" dirty="0">
                <a:solidFill>
                  <a:srgbClr val="FFFFFF"/>
                </a:solidFill>
              </a:rPr>
              <a:t>NSI Outreach was able to build enough rapport with this individual to not only convince her that she needed to leave her belongings and to go indoors during the winter cold front, but also assisted in securing that shelter bed for her. </a:t>
            </a:r>
          </a:p>
        </p:txBody>
      </p:sp>
      <p:sp>
        <p:nvSpPr>
          <p:cNvPr id="50" name="Rectangle 49">
            <a:extLst>
              <a:ext uri="{FF2B5EF4-FFF2-40B4-BE49-F238E27FC236}">
                <a16:creationId xmlns:a16="http://schemas.microsoft.com/office/drawing/2014/main" id="{59221DC5-DCD9-4405-A217-1EC85DDF6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80" y="857250"/>
            <a:ext cx="48006" cy="5143500"/>
          </a:xfrm>
          <a:prstGeom prst="rect">
            <a:avLst/>
          </a:prstGeom>
          <a:solidFill>
            <a:srgbClr val="53E2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Tree>
    <p:extLst>
      <p:ext uri="{BB962C8B-B14F-4D97-AF65-F5344CB8AC3E}">
        <p14:creationId xmlns:p14="http://schemas.microsoft.com/office/powerpoint/2010/main" val="2237279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lvl="0"/>
            <a:r>
              <a:rPr lang="en-US" dirty="0"/>
              <a:t>Call to order</a:t>
            </a:r>
          </a:p>
          <a:p>
            <a:pPr lvl="0"/>
            <a:r>
              <a:rPr lang="en-US" dirty="0"/>
              <a:t>Meeting Minutes approval – vote</a:t>
            </a:r>
          </a:p>
          <a:p>
            <a:pPr lvl="0"/>
            <a:r>
              <a:rPr lang="en-US" dirty="0"/>
              <a:t>Financial Report – vote</a:t>
            </a:r>
          </a:p>
          <a:p>
            <a:pPr lvl="0"/>
            <a:r>
              <a:rPr lang="en-US" dirty="0"/>
              <a:t>NSI Staff Reports</a:t>
            </a:r>
          </a:p>
          <a:p>
            <a:pPr lvl="0"/>
            <a:endParaRPr lang="en-US" dirty="0"/>
          </a:p>
          <a:p>
            <a:pPr>
              <a:buClr>
                <a:srgbClr val="93A299"/>
              </a:buClr>
            </a:pPr>
            <a:endParaRPr lang="en-US" dirty="0">
              <a:solidFill>
                <a:srgbClr val="292934"/>
              </a:solidFill>
            </a:endParaRPr>
          </a:p>
          <a:p>
            <a:pPr marL="0" indent="0">
              <a:buClr>
                <a:srgbClr val="93A299"/>
              </a:buClr>
              <a:buNone/>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lvl="0">
              <a:buClr>
                <a:srgbClr val="93A299"/>
              </a:buClr>
            </a:pPr>
            <a:endParaRPr lang="en-US" dirty="0">
              <a:solidFill>
                <a:srgbClr val="292934"/>
              </a:solidFill>
            </a:endParaRPr>
          </a:p>
          <a:p>
            <a:pPr lvl="0">
              <a:buClr>
                <a:srgbClr val="93A299"/>
              </a:buClr>
            </a:pPr>
            <a:endParaRPr lang="en-US" dirty="0">
              <a:solidFill>
                <a:srgbClr val="292934"/>
              </a:solidFill>
            </a:endParaRPr>
          </a:p>
          <a:p>
            <a:pPr lvl="0">
              <a:buClr>
                <a:srgbClr val="93A299"/>
              </a:buClr>
            </a:pPr>
            <a:endParaRPr lang="en-US" sz="3000" b="1" dirty="0">
              <a:solidFill>
                <a:srgbClr val="FC440E"/>
              </a:solidFill>
            </a:endParaRPr>
          </a:p>
          <a:p>
            <a:pPr marL="0" indent="0">
              <a:buNone/>
            </a:pPr>
            <a:endParaRPr lang="en-US" dirty="0">
              <a:solidFill>
                <a:srgbClr val="292934"/>
              </a:solidFill>
            </a:endParaRPr>
          </a:p>
          <a:p>
            <a:endParaRPr lang="en-US" dirty="0">
              <a:solidFill>
                <a:srgbClr val="292934"/>
              </a:solidFill>
            </a:endParaRPr>
          </a:p>
          <a:p>
            <a:endParaRPr lang="en-US" dirty="0">
              <a:solidFill>
                <a:srgbClr val="292934"/>
              </a:solidFill>
            </a:endParaRPr>
          </a:p>
          <a:p>
            <a:endParaRPr lang="en-US" dirty="0">
              <a:solidFill>
                <a:srgbClr val="292934"/>
              </a:solidFill>
            </a:endParaRPr>
          </a:p>
          <a:p>
            <a:endParaRPr lang="en-US" dirty="0">
              <a:solidFill>
                <a:srgbClr val="0000FF"/>
              </a:solidFill>
            </a:endParaRPr>
          </a:p>
          <a:p>
            <a:pPr marL="0" lvl="0" indent="0">
              <a:buClr>
                <a:srgbClr val="93A299"/>
              </a:buClr>
              <a:buNone/>
            </a:pPr>
            <a:endParaRPr lang="en-US" dirty="0">
              <a:solidFill>
                <a:srgbClr val="292934"/>
              </a:solidFill>
            </a:endParaRPr>
          </a:p>
          <a:p>
            <a:pPr mar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indent="0">
              <a:buClr>
                <a:srgbClr val="93A299"/>
              </a:buClr>
              <a:buNone/>
            </a:pPr>
            <a:endParaRPr lang="en-US" sz="3000" b="1" dirty="0">
              <a:solidFill>
                <a:srgbClr val="FC440E"/>
              </a:solidFill>
            </a:endParaRPr>
          </a:p>
          <a:p>
            <a:pPr marL="0" indent="0">
              <a:buClr>
                <a:srgbClr val="93A299"/>
              </a:buClr>
              <a:buNone/>
            </a:pPr>
            <a:endParaRPr lang="en-US" sz="3000" b="1" dirty="0">
              <a:solidFill>
                <a:srgbClr val="FC440E"/>
              </a:solidFill>
            </a:endParaRPr>
          </a:p>
          <a:p>
            <a:pPr>
              <a:buClr>
                <a:srgbClr val="93A299"/>
              </a:buClr>
            </a:pPr>
            <a:endParaRPr lang="en-US" b="1" dirty="0">
              <a:solidFill>
                <a:srgbClr val="FC440E"/>
              </a:solidFill>
            </a:endParaRPr>
          </a:p>
          <a:p>
            <a:pPr lvl="0">
              <a:buClr>
                <a:srgbClr val="93A299"/>
              </a:buClr>
            </a:pPr>
            <a:endParaRPr lang="en-US" dirty="0">
              <a:solidFill>
                <a:srgbClr val="292934"/>
              </a:solidFill>
            </a:endParaRPr>
          </a:p>
          <a:p>
            <a:pPr marL="0" lvl="0" indent="0">
              <a:buClr>
                <a:srgbClr val="93A299"/>
              </a:buClr>
              <a:buNone/>
            </a:pPr>
            <a:endParaRPr lang="en-US" dirty="0">
              <a:solidFill>
                <a:srgbClr val="292934"/>
              </a:solidFill>
            </a:endParaRPr>
          </a:p>
          <a:p>
            <a:pPr lvl="0">
              <a:buClr>
                <a:srgbClr val="93A299"/>
              </a:buClr>
            </a:pPr>
            <a:endParaRPr lang="en-US" sz="3200" b="1" dirty="0">
              <a:solidFill>
                <a:srgbClr val="FC440E"/>
              </a:solidFill>
            </a:endParaRPr>
          </a:p>
          <a:p>
            <a:pPr marL="0" indent="0">
              <a:buNone/>
            </a:pPr>
            <a:endParaRPr lang="en-US" sz="3200" b="1" dirty="0">
              <a:solidFill>
                <a:srgbClr val="FC440E"/>
              </a:solidFill>
            </a:endParaRPr>
          </a:p>
          <a:p>
            <a:endParaRPr lang="en-US" dirty="0"/>
          </a:p>
          <a:p>
            <a:endParaRPr lang="en-US" dirty="0"/>
          </a:p>
          <a:p>
            <a:endParaRPr lang="en-US" dirty="0"/>
          </a:p>
          <a:p>
            <a:pPr marL="0" indent="0">
              <a:buNone/>
            </a:pPr>
            <a:endParaRPr lang="en-US" sz="3200" b="1" dirty="0">
              <a:solidFill>
                <a:srgbClr val="FC440E"/>
              </a:solidFill>
            </a:endParaRPr>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959717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E196-E716-4A69-86F7-728075024EB6}"/>
              </a:ext>
            </a:extLst>
          </p:cNvPr>
          <p:cNvSpPr>
            <a:spLocks noGrp="1"/>
          </p:cNvSpPr>
          <p:nvPr>
            <p:ph type="title"/>
          </p:nvPr>
        </p:nvSpPr>
        <p:spPr>
          <a:xfrm>
            <a:off x="4114" y="992982"/>
            <a:ext cx="2990099" cy="1100138"/>
          </a:xfrm>
        </p:spPr>
        <p:txBody>
          <a:bodyPr anchor="ctr">
            <a:normAutofit fontScale="90000"/>
          </a:bodyPr>
          <a:lstStyle/>
          <a:p>
            <a:pPr algn="ctr"/>
            <a:r>
              <a:rPr lang="en-US" sz="2250" dirty="0">
                <a:solidFill>
                  <a:srgbClr val="FFFFFF"/>
                </a:solidFill>
              </a:rPr>
              <a:t>61 Total Individual Engagements between Nov 12-Dec 12, 2023</a:t>
            </a:r>
          </a:p>
        </p:txBody>
      </p:sp>
      <p:graphicFrame>
        <p:nvGraphicFramePr>
          <p:cNvPr id="10" name="Content Placeholder 9" descr="Chart type: Clustered Column. '60'&#10;&#10;Description automatically generated">
            <a:extLst>
              <a:ext uri="{FF2B5EF4-FFF2-40B4-BE49-F238E27FC236}">
                <a16:creationId xmlns:a16="http://schemas.microsoft.com/office/drawing/2014/main" id="{78DB19E7-FB72-2095-1DF0-E8A35802C5D6}"/>
              </a:ext>
            </a:extLst>
          </p:cNvPr>
          <p:cNvGraphicFramePr>
            <a:graphicFrameLocks noGrp="1"/>
          </p:cNvGraphicFramePr>
          <p:nvPr>
            <p:ph idx="1"/>
            <p:extLst>
              <p:ext uri="{D42A27DB-BD31-4B8C-83A1-F6EECF244321}">
                <p14:modId xmlns:p14="http://schemas.microsoft.com/office/powerpoint/2010/main" val="2314319333"/>
              </p:ext>
            </p:extLst>
          </p:nvPr>
        </p:nvGraphicFramePr>
        <p:xfrm>
          <a:off x="361963" y="4119792"/>
          <a:ext cx="8420075" cy="143804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B7C62A89-92A5-B952-C32B-FEE62E7FCD91}"/>
              </a:ext>
            </a:extLst>
          </p:cNvPr>
          <p:cNvPicPr>
            <a:picLocks noChangeAspect="1"/>
          </p:cNvPicPr>
          <p:nvPr/>
        </p:nvPicPr>
        <p:blipFill>
          <a:blip r:embed="rId3"/>
          <a:stretch>
            <a:fillRect/>
          </a:stretch>
        </p:blipFill>
        <p:spPr>
          <a:xfrm>
            <a:off x="621507" y="1078707"/>
            <a:ext cx="8051006" cy="2224202"/>
          </a:xfrm>
          <a:prstGeom prst="rect">
            <a:avLst/>
          </a:prstGeom>
        </p:spPr>
      </p:pic>
      <p:sp>
        <p:nvSpPr>
          <p:cNvPr id="3" name="TextBox 2">
            <a:extLst>
              <a:ext uri="{FF2B5EF4-FFF2-40B4-BE49-F238E27FC236}">
                <a16:creationId xmlns:a16="http://schemas.microsoft.com/office/drawing/2014/main" id="{F1D4BAA7-973A-CD12-DA7D-8404BB4B2046}"/>
              </a:ext>
            </a:extLst>
          </p:cNvPr>
          <p:cNvSpPr txBox="1"/>
          <p:nvPr/>
        </p:nvSpPr>
        <p:spPr>
          <a:xfrm>
            <a:off x="3076950" y="3140459"/>
            <a:ext cx="2990099" cy="1107996"/>
          </a:xfrm>
          <a:prstGeom prst="rect">
            <a:avLst/>
          </a:prstGeom>
          <a:noFill/>
        </p:spPr>
        <p:txBody>
          <a:bodyPr wrap="square" rtlCol="0">
            <a:spAutoFit/>
          </a:bodyPr>
          <a:lstStyle/>
          <a:p>
            <a:r>
              <a:rPr lang="en-US" sz="3300" b="1" dirty="0"/>
              <a:t>(314) 970 - 2041</a:t>
            </a:r>
          </a:p>
        </p:txBody>
      </p:sp>
    </p:spTree>
    <p:extLst>
      <p:ext uri="{BB962C8B-B14F-4D97-AF65-F5344CB8AC3E}">
        <p14:creationId xmlns:p14="http://schemas.microsoft.com/office/powerpoint/2010/main" val="1744903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3E935-BF4C-98A2-38D2-4FEE27D2AA8F}"/>
              </a:ext>
            </a:extLst>
          </p:cNvPr>
          <p:cNvSpPr>
            <a:spLocks noGrp="1"/>
          </p:cNvSpPr>
          <p:nvPr>
            <p:ph type="title"/>
          </p:nvPr>
        </p:nvSpPr>
        <p:spPr>
          <a:xfrm>
            <a:off x="457200" y="533400"/>
            <a:ext cx="8229600" cy="990600"/>
          </a:xfrm>
        </p:spPr>
        <p:txBody>
          <a:bodyPr anchor="ctr">
            <a:normAutofit/>
          </a:bodyPr>
          <a:lstStyle/>
          <a:p>
            <a:r>
              <a:rPr lang="en-US" dirty="0"/>
              <a:t>Meeting Minutes </a:t>
            </a:r>
            <a:r>
              <a:rPr lang="mr-IN" dirty="0"/>
              <a:t>–</a:t>
            </a:r>
            <a:r>
              <a:rPr lang="en-US" dirty="0"/>
              <a:t> January 2024</a:t>
            </a:r>
          </a:p>
        </p:txBody>
      </p:sp>
      <p:pic>
        <p:nvPicPr>
          <p:cNvPr id="5" name="Content Placeholder 4" descr="A document with text and images&#10;&#10;Description automatically generated with medium confidence">
            <a:extLst>
              <a:ext uri="{FF2B5EF4-FFF2-40B4-BE49-F238E27FC236}">
                <a16:creationId xmlns:a16="http://schemas.microsoft.com/office/drawing/2014/main" id="{82462369-B186-C85C-DE47-4962ED250E3F}"/>
              </a:ext>
            </a:extLst>
          </p:cNvPr>
          <p:cNvPicPr>
            <a:picLocks noGrp="1" noChangeAspect="1"/>
          </p:cNvPicPr>
          <p:nvPr>
            <p:ph sz="half" idx="1"/>
          </p:nvPr>
        </p:nvPicPr>
        <p:blipFill>
          <a:blip r:embed="rId2"/>
          <a:stretch>
            <a:fillRect/>
          </a:stretch>
        </p:blipFill>
        <p:spPr>
          <a:xfrm>
            <a:off x="848685" y="1673352"/>
            <a:ext cx="3255629" cy="4718304"/>
          </a:xfrm>
          <a:noFill/>
        </p:spPr>
      </p:pic>
      <p:pic>
        <p:nvPicPr>
          <p:cNvPr id="7" name="Content Placeholder 6" descr="A document with text and a list&#10;&#10;Description automatically generated with medium confidence">
            <a:extLst>
              <a:ext uri="{FF2B5EF4-FFF2-40B4-BE49-F238E27FC236}">
                <a16:creationId xmlns:a16="http://schemas.microsoft.com/office/drawing/2014/main" id="{96A292CA-23CB-9A4A-E55E-3FAAF14367F6}"/>
              </a:ext>
            </a:extLst>
          </p:cNvPr>
          <p:cNvPicPr>
            <a:picLocks noGrp="1" noChangeAspect="1"/>
          </p:cNvPicPr>
          <p:nvPr>
            <p:ph sz="half" idx="2"/>
          </p:nvPr>
        </p:nvPicPr>
        <p:blipFill>
          <a:blip r:embed="rId3"/>
          <a:stretch>
            <a:fillRect/>
          </a:stretch>
        </p:blipFill>
        <p:spPr>
          <a:xfrm>
            <a:off x="4648200" y="1758087"/>
            <a:ext cx="4038600" cy="4548326"/>
          </a:xfrm>
        </p:spPr>
      </p:pic>
    </p:spTree>
    <p:extLst>
      <p:ext uri="{BB962C8B-B14F-4D97-AF65-F5344CB8AC3E}">
        <p14:creationId xmlns:p14="http://schemas.microsoft.com/office/powerpoint/2010/main" val="387808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Financial Report </a:t>
            </a:r>
            <a:r>
              <a:rPr lang="mr-IN" dirty="0"/>
              <a:t>–</a:t>
            </a:r>
            <a:r>
              <a:rPr lang="en-US" dirty="0"/>
              <a:t> January 2024</a:t>
            </a:r>
          </a:p>
        </p:txBody>
      </p:sp>
      <p:sp>
        <p:nvSpPr>
          <p:cNvPr id="3" name="Content Placeholder 2"/>
          <p:cNvSpPr>
            <a:spLocks noGrp="1"/>
          </p:cNvSpPr>
          <p:nvPr>
            <p:ph idx="1"/>
          </p:nvPr>
        </p:nvSpPr>
        <p:spPr/>
        <p:txBody>
          <a:bodyPr>
            <a:normAutofit/>
          </a:bodyPr>
          <a:lstStyle/>
          <a:p>
            <a:pPr marL="0" indent="0">
              <a:buNone/>
            </a:pPr>
            <a:endParaRPr lang="en-US" dirty="0"/>
          </a:p>
          <a:p>
            <a:endParaRPr lang="en-US" dirty="0"/>
          </a:p>
          <a:p>
            <a:endParaRPr lang="en-US" dirty="0"/>
          </a:p>
        </p:txBody>
      </p:sp>
      <p:sp>
        <p:nvSpPr>
          <p:cNvPr id="4" name="TextBox 3">
            <a:extLst>
              <a:ext uri="{FF2B5EF4-FFF2-40B4-BE49-F238E27FC236}">
                <a16:creationId xmlns:a16="http://schemas.microsoft.com/office/drawing/2014/main" id="{5057EC49-F3E4-8EB9-9925-76E5AC4D3F88}"/>
              </a:ext>
            </a:extLst>
          </p:cNvPr>
          <p:cNvSpPr txBox="1"/>
          <p:nvPr/>
        </p:nvSpPr>
        <p:spPr>
          <a:xfrm>
            <a:off x="6495393" y="2764221"/>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321942A5-1ACF-ACD5-8352-74A9D56E5BAF}"/>
              </a:ext>
            </a:extLst>
          </p:cNvPr>
          <p:cNvSpPr txBox="1"/>
          <p:nvPr/>
        </p:nvSpPr>
        <p:spPr>
          <a:xfrm>
            <a:off x="6390290" y="1797269"/>
            <a:ext cx="184731" cy="369332"/>
          </a:xfrm>
          <a:prstGeom prst="rect">
            <a:avLst/>
          </a:prstGeom>
          <a:noFill/>
        </p:spPr>
        <p:txBody>
          <a:bodyPr wrap="none" rtlCol="0">
            <a:spAutoFit/>
          </a:bodyPr>
          <a:lstStyle/>
          <a:p>
            <a:endParaRPr lang="en-US" dirty="0"/>
          </a:p>
        </p:txBody>
      </p:sp>
      <p:pic>
        <p:nvPicPr>
          <p:cNvPr id="8" name="Picture 7" descr="A spreadsheet with numbers and a few words&#10;&#10;Description automatically generated">
            <a:extLst>
              <a:ext uri="{FF2B5EF4-FFF2-40B4-BE49-F238E27FC236}">
                <a16:creationId xmlns:a16="http://schemas.microsoft.com/office/drawing/2014/main" id="{0C96A516-67C1-84E0-B627-AEF412EB27B0}"/>
              </a:ext>
            </a:extLst>
          </p:cNvPr>
          <p:cNvPicPr>
            <a:picLocks noChangeAspect="1"/>
          </p:cNvPicPr>
          <p:nvPr/>
        </p:nvPicPr>
        <p:blipFill>
          <a:blip r:embed="rId2"/>
          <a:stretch>
            <a:fillRect/>
          </a:stretch>
        </p:blipFill>
        <p:spPr>
          <a:xfrm>
            <a:off x="342015" y="1437445"/>
            <a:ext cx="4990877" cy="4572000"/>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7402E866-FDA0-014A-DECD-064787AC8346}"/>
              </a:ext>
            </a:extLst>
          </p:cNvPr>
          <p:cNvPicPr>
            <a:picLocks noChangeAspect="1"/>
          </p:cNvPicPr>
          <p:nvPr/>
        </p:nvPicPr>
        <p:blipFill>
          <a:blip r:embed="rId3"/>
          <a:stretch>
            <a:fillRect/>
          </a:stretch>
        </p:blipFill>
        <p:spPr>
          <a:xfrm>
            <a:off x="5332892" y="1437445"/>
            <a:ext cx="3446023" cy="990600"/>
          </a:xfrm>
          <a:prstGeom prst="rect">
            <a:avLst/>
          </a:prstGeom>
        </p:spPr>
      </p:pic>
      <p:pic>
        <p:nvPicPr>
          <p:cNvPr id="12" name="Picture 11" descr="A screenshot of a note&#10;&#10;Description automatically generated">
            <a:extLst>
              <a:ext uri="{FF2B5EF4-FFF2-40B4-BE49-F238E27FC236}">
                <a16:creationId xmlns:a16="http://schemas.microsoft.com/office/drawing/2014/main" id="{561D2DD1-E8AD-7DE4-EC7E-1D3478904DE6}"/>
              </a:ext>
            </a:extLst>
          </p:cNvPr>
          <p:cNvPicPr>
            <a:picLocks noChangeAspect="1"/>
          </p:cNvPicPr>
          <p:nvPr/>
        </p:nvPicPr>
        <p:blipFill>
          <a:blip r:embed="rId4"/>
          <a:stretch>
            <a:fillRect/>
          </a:stretch>
        </p:blipFill>
        <p:spPr>
          <a:xfrm>
            <a:off x="5325426" y="2558079"/>
            <a:ext cx="3446023" cy="1545489"/>
          </a:xfrm>
          <a:prstGeom prst="rect">
            <a:avLst/>
          </a:prstGeom>
        </p:spPr>
      </p:pic>
    </p:spTree>
    <p:extLst>
      <p:ext uri="{BB962C8B-B14F-4D97-AF65-F5344CB8AC3E}">
        <p14:creationId xmlns:p14="http://schemas.microsoft.com/office/powerpoint/2010/main" val="2759039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a:t>
            </a:r>
          </a:p>
        </p:txBody>
      </p:sp>
      <p:sp>
        <p:nvSpPr>
          <p:cNvPr id="3" name="Content Placeholder 2"/>
          <p:cNvSpPr>
            <a:spLocks noGrp="1"/>
          </p:cNvSpPr>
          <p:nvPr>
            <p:ph idx="1"/>
          </p:nvPr>
        </p:nvSpPr>
        <p:spPr/>
        <p:txBody>
          <a:bodyPr/>
          <a:lstStyle/>
          <a:p>
            <a:r>
              <a:rPr lang="en-US" dirty="0"/>
              <a:t>Outreach Report</a:t>
            </a:r>
          </a:p>
          <a:p>
            <a:r>
              <a:rPr lang="en-US" dirty="0"/>
              <a:t>Camera Report</a:t>
            </a:r>
          </a:p>
          <a:p>
            <a:r>
              <a:rPr lang="en-US" dirty="0"/>
              <a:t>Executive Director Report</a:t>
            </a:r>
          </a:p>
          <a:p>
            <a:endParaRPr lang="en-US" dirty="0"/>
          </a:p>
          <a:p>
            <a:endParaRPr lang="en-US" dirty="0"/>
          </a:p>
          <a:p>
            <a:endParaRPr lang="en-US" dirty="0"/>
          </a:p>
        </p:txBody>
      </p:sp>
    </p:spTree>
    <p:extLst>
      <p:ext uri="{BB962C8B-B14F-4D97-AF65-F5344CB8AC3E}">
        <p14:creationId xmlns:p14="http://schemas.microsoft.com/office/powerpoint/2010/main" val="731536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F345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966834" y="1304670"/>
            <a:ext cx="7594600" cy="2713114"/>
          </a:xfrm>
          <a:prstGeom prst="rect">
            <a:avLst/>
          </a:prstGeom>
          <a:solidFill>
            <a:srgbClr val="FF8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1F3457"/>
                </a:solidFill>
                <a:latin typeface="Montserrat" panose="02000505000000020004" pitchFamily="2" charset="77"/>
              </a:rPr>
              <a:t> </a:t>
            </a:r>
          </a:p>
          <a:p>
            <a:endParaRPr lang="en-US" sz="3600" b="1" dirty="0">
              <a:solidFill>
                <a:srgbClr val="1F3457"/>
              </a:solidFill>
              <a:latin typeface="Montserrat" panose="02000505000000020004" pitchFamily="2" charset="77"/>
            </a:endParaRPr>
          </a:p>
          <a:p>
            <a:endParaRPr lang="en-US" sz="3600" b="1" dirty="0">
              <a:solidFill>
                <a:srgbClr val="1F3457"/>
              </a:solidFill>
              <a:latin typeface="Montserrat" panose="02000505000000020004" pitchFamily="2" charset="77"/>
            </a:endParaRPr>
          </a:p>
          <a:p>
            <a:r>
              <a:rPr lang="en-US" sz="2400" b="1" dirty="0">
                <a:solidFill>
                  <a:srgbClr val="1F3457"/>
                </a:solidFill>
                <a:latin typeface="Montserrat" panose="02000505000000020004" pitchFamily="2" charset="77"/>
              </a:rPr>
              <a:t> </a:t>
            </a:r>
            <a:endParaRPr lang="en-US" sz="2400" dirty="0"/>
          </a:p>
        </p:txBody>
      </p:sp>
      <p:sp>
        <p:nvSpPr>
          <p:cNvPr id="2" name="Title 1">
            <a:extLst>
              <a:ext uri="{FF2B5EF4-FFF2-40B4-BE49-F238E27FC236}">
                <a16:creationId xmlns:a16="http://schemas.microsoft.com/office/drawing/2014/main" id="{3E99C3CE-E225-804B-A5A2-BD17AFD86FBE}"/>
              </a:ext>
            </a:extLst>
          </p:cNvPr>
          <p:cNvSpPr>
            <a:spLocks noGrp="1"/>
          </p:cNvSpPr>
          <p:nvPr>
            <p:ph type="ctrTitle"/>
          </p:nvPr>
        </p:nvSpPr>
        <p:spPr>
          <a:xfrm>
            <a:off x="1107550" y="1763093"/>
            <a:ext cx="7361042" cy="1613647"/>
          </a:xfrm>
        </p:spPr>
        <p:txBody>
          <a:bodyPr>
            <a:noAutofit/>
          </a:bodyPr>
          <a:lstStyle/>
          <a:p>
            <a:pPr algn="l"/>
            <a:r>
              <a:rPr lang="en-US" sz="3600" b="1" dirty="0">
                <a:solidFill>
                  <a:srgbClr val="1F3457"/>
                </a:solidFill>
                <a:latin typeface="Montserrat" panose="02000505000000020004" pitchFamily="2" charset="77"/>
              </a:rPr>
              <a:t>CWE NSI </a:t>
            </a:r>
            <a:br>
              <a:rPr lang="en-US" sz="3300" b="1" dirty="0">
                <a:solidFill>
                  <a:srgbClr val="1F3457"/>
                </a:solidFill>
                <a:latin typeface="Montserrat" panose="02000505000000020004" pitchFamily="2" charset="77"/>
              </a:rPr>
            </a:br>
            <a:r>
              <a:rPr lang="en-US" sz="3300" b="1" dirty="0">
                <a:solidFill>
                  <a:srgbClr val="1F3457"/>
                </a:solidFill>
                <a:latin typeface="Montserrat" panose="02000505000000020004" pitchFamily="2" charset="77"/>
              </a:rPr>
              <a:t>Executive Director Report </a:t>
            </a:r>
            <a:br>
              <a:rPr lang="en-US" sz="3300" b="1" dirty="0">
                <a:solidFill>
                  <a:srgbClr val="1F3457"/>
                </a:solidFill>
                <a:latin typeface="Montserrat" panose="02000505000000020004" pitchFamily="2" charset="77"/>
              </a:rPr>
            </a:br>
            <a:r>
              <a:rPr lang="en-US" sz="3300" b="1" dirty="0">
                <a:solidFill>
                  <a:srgbClr val="1F3457"/>
                </a:solidFill>
                <a:latin typeface="Montserrat" panose="02000505000000020004" pitchFamily="2" charset="77"/>
              </a:rPr>
              <a:t>February 2024</a:t>
            </a:r>
          </a:p>
        </p:txBody>
      </p:sp>
      <p:sp>
        <p:nvSpPr>
          <p:cNvPr id="3" name="Subtitle 2">
            <a:extLst>
              <a:ext uri="{FF2B5EF4-FFF2-40B4-BE49-F238E27FC236}">
                <a16:creationId xmlns:a16="http://schemas.microsoft.com/office/drawing/2014/main" id="{D7CC8565-B702-1248-B9C8-3DCA9E3023F6}"/>
              </a:ext>
            </a:extLst>
          </p:cNvPr>
          <p:cNvSpPr>
            <a:spLocks noGrp="1"/>
          </p:cNvSpPr>
          <p:nvPr>
            <p:ph type="subTitle" idx="1"/>
          </p:nvPr>
        </p:nvSpPr>
        <p:spPr>
          <a:xfrm>
            <a:off x="4297218" y="4127251"/>
            <a:ext cx="4416137" cy="1241822"/>
          </a:xfrm>
        </p:spPr>
        <p:txBody>
          <a:bodyPr>
            <a:normAutofit lnSpcReduction="10000"/>
          </a:bodyPr>
          <a:lstStyle/>
          <a:p>
            <a:pPr algn="l">
              <a:lnSpc>
                <a:spcPct val="100000"/>
              </a:lnSpc>
            </a:pPr>
            <a:r>
              <a:rPr lang="en-US" dirty="0">
                <a:latin typeface="Montserrat" panose="02000505000000020004" pitchFamily="2" charset="77"/>
              </a:rPr>
              <a:t>Jim Whyte</a:t>
            </a:r>
          </a:p>
          <a:p>
            <a:pPr algn="l">
              <a:lnSpc>
                <a:spcPct val="100000"/>
              </a:lnSpc>
            </a:pPr>
            <a:r>
              <a:rPr lang="en-US" sz="1200" dirty="0">
                <a:latin typeface="Montserrat" panose="02000505000000020004" pitchFamily="2" charset="77"/>
              </a:rPr>
              <a:t>The Central West End Neighborhood Security Initiative </a:t>
            </a:r>
          </a:p>
          <a:p>
            <a:pPr algn="l">
              <a:lnSpc>
                <a:spcPct val="100000"/>
              </a:lnSpc>
            </a:pPr>
            <a:r>
              <a:rPr lang="en-US" sz="1200" dirty="0">
                <a:latin typeface="Montserrat" panose="02000505000000020004" pitchFamily="2" charset="77"/>
              </a:rPr>
              <a:t>447 N. Euclid Ave, St. Louis, MO 63108</a:t>
            </a:r>
          </a:p>
          <a:p>
            <a:pPr algn="l">
              <a:lnSpc>
                <a:spcPct val="100000"/>
              </a:lnSpc>
            </a:pPr>
            <a:r>
              <a:rPr lang="en-US" sz="1200" dirty="0">
                <a:latin typeface="Montserrat" panose="02000505000000020004" pitchFamily="2" charset="77"/>
              </a:rPr>
              <a:t>jwhyte@cwensi.com</a:t>
            </a:r>
          </a:p>
          <a:p>
            <a:pPr algn="l">
              <a:lnSpc>
                <a:spcPct val="100000"/>
              </a:lnSpc>
            </a:pPr>
            <a:r>
              <a:rPr lang="en-US" sz="1200" dirty="0">
                <a:latin typeface="Montserrat" panose="02000505000000020004" pitchFamily="2" charset="77"/>
              </a:rPr>
              <a:t>314.454.5808</a:t>
            </a:r>
          </a:p>
          <a:p>
            <a:endParaRPr lang="en-US" dirty="0">
              <a:latin typeface="Montserrat" panose="02000505000000020004" pitchFamily="2" charset="77"/>
            </a:endParaRPr>
          </a:p>
        </p:txBody>
      </p:sp>
      <p:pic>
        <p:nvPicPr>
          <p:cNvPr id="5" name="Picture 4" descr="Logo&#10;&#10;Description automatically generated">
            <a:extLst>
              <a:ext uri="{FF2B5EF4-FFF2-40B4-BE49-F238E27FC236}">
                <a16:creationId xmlns:a16="http://schemas.microsoft.com/office/drawing/2014/main" id="{C27B7127-FF8E-554B-9E9C-DE3C3DB6020D}"/>
              </a:ext>
            </a:extLst>
          </p:cNvPr>
          <p:cNvPicPr>
            <a:picLocks noChangeAspect="1"/>
          </p:cNvPicPr>
          <p:nvPr/>
        </p:nvPicPr>
        <p:blipFill>
          <a:blip r:embed="rId2"/>
          <a:stretch>
            <a:fillRect/>
          </a:stretch>
        </p:blipFill>
        <p:spPr>
          <a:xfrm>
            <a:off x="3116839" y="4127250"/>
            <a:ext cx="1180379" cy="1241823"/>
          </a:xfrm>
          <a:prstGeom prst="rect">
            <a:avLst/>
          </a:prstGeom>
        </p:spPr>
      </p:pic>
      <p:sp>
        <p:nvSpPr>
          <p:cNvPr id="8" name="Title 1">
            <a:extLst>
              <a:ext uri="{FF2B5EF4-FFF2-40B4-BE49-F238E27FC236}">
                <a16:creationId xmlns:a16="http://schemas.microsoft.com/office/drawing/2014/main" id="{4BFB6163-55D3-7648-BAE4-59CFE3A9D5E7}"/>
              </a:ext>
            </a:extLst>
          </p:cNvPr>
          <p:cNvSpPr txBox="1">
            <a:spLocks/>
          </p:cNvSpPr>
          <p:nvPr/>
        </p:nvSpPr>
        <p:spPr>
          <a:xfrm>
            <a:off x="1681882" y="2109839"/>
            <a:ext cx="4869297" cy="6653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dirty="0">
              <a:solidFill>
                <a:srgbClr val="1F3457"/>
              </a:solidFill>
              <a:latin typeface="Montserrat" panose="02000505000000020004" pitchFamily="2" charset="77"/>
            </a:endParaRPr>
          </a:p>
        </p:txBody>
      </p:sp>
    </p:spTree>
    <p:extLst>
      <p:ext uri="{BB962C8B-B14F-4D97-AF65-F5344CB8AC3E}">
        <p14:creationId xmlns:p14="http://schemas.microsoft.com/office/powerpoint/2010/main" val="3622940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0" y="1044069"/>
            <a:ext cx="9144000" cy="665361"/>
          </a:xfrm>
          <a:prstGeom prst="rect">
            <a:avLst/>
          </a:prstGeom>
          <a:solidFill>
            <a:srgbClr val="1F3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8A36"/>
              </a:solidFill>
            </a:endParaRPr>
          </a:p>
        </p:txBody>
      </p:sp>
      <p:sp>
        <p:nvSpPr>
          <p:cNvPr id="8" name="Title 1">
            <a:extLst>
              <a:ext uri="{FF2B5EF4-FFF2-40B4-BE49-F238E27FC236}">
                <a16:creationId xmlns:a16="http://schemas.microsoft.com/office/drawing/2014/main" id="{4BFB6163-55D3-7648-BAE4-59CFE3A9D5E7}"/>
              </a:ext>
            </a:extLst>
          </p:cNvPr>
          <p:cNvSpPr txBox="1">
            <a:spLocks/>
          </p:cNvSpPr>
          <p:nvPr/>
        </p:nvSpPr>
        <p:spPr>
          <a:xfrm>
            <a:off x="0" y="1018576"/>
            <a:ext cx="7397105" cy="6653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FF8A36"/>
                </a:solidFill>
                <a:latin typeface="Montserrat" panose="02000505000000020004" pitchFamily="2" charset="77"/>
              </a:rPr>
              <a:t>Updates</a:t>
            </a:r>
          </a:p>
        </p:txBody>
      </p:sp>
      <p:sp>
        <p:nvSpPr>
          <p:cNvPr id="2" name="TextBox 1">
            <a:extLst>
              <a:ext uri="{FF2B5EF4-FFF2-40B4-BE49-F238E27FC236}">
                <a16:creationId xmlns:a16="http://schemas.microsoft.com/office/drawing/2014/main" id="{0CA015DB-338F-9BF7-6F03-86839740CE9C}"/>
              </a:ext>
            </a:extLst>
          </p:cNvPr>
          <p:cNvSpPr txBox="1"/>
          <p:nvPr/>
        </p:nvSpPr>
        <p:spPr>
          <a:xfrm>
            <a:off x="218821" y="1709431"/>
            <a:ext cx="7508349" cy="5193729"/>
          </a:xfrm>
          <a:prstGeom prst="rect">
            <a:avLst/>
          </a:prstGeom>
          <a:noFill/>
        </p:spPr>
        <p:txBody>
          <a:bodyPr wrap="square" rtlCol="0">
            <a:spAutoFit/>
          </a:bodyPr>
          <a:lstStyle/>
          <a:p>
            <a:r>
              <a:rPr lang="en-US" sz="1500" b="1" dirty="0">
                <a:solidFill>
                  <a:schemeClr val="bg1"/>
                </a:solidFill>
              </a:rPr>
              <a:t> </a:t>
            </a:r>
          </a:p>
          <a:p>
            <a:pPr marL="214313" indent="-214313">
              <a:buFont typeface="Arial" panose="020B0604020202020204" pitchFamily="34" charset="0"/>
              <a:buChar char="•"/>
            </a:pPr>
            <a:r>
              <a:rPr lang="en-US" b="1" dirty="0">
                <a:solidFill>
                  <a:schemeClr val="bg1"/>
                </a:solidFill>
              </a:rPr>
              <a:t>Eli Horner has been hired as the new Outreach Director.  He started on January 22</a:t>
            </a:r>
            <a:r>
              <a:rPr lang="en-US" b="1" baseline="30000" dirty="0">
                <a:solidFill>
                  <a:schemeClr val="bg1"/>
                </a:solidFill>
              </a:rPr>
              <a:t>nd</a:t>
            </a:r>
            <a:r>
              <a:rPr lang="en-US" b="1" dirty="0">
                <a:solidFill>
                  <a:schemeClr val="bg1"/>
                </a:solidFill>
              </a:rPr>
              <a:t>, 2024.</a:t>
            </a:r>
          </a:p>
          <a:p>
            <a:pPr marL="214313" indent="-214313">
              <a:buFont typeface="Arial" panose="020B0604020202020204" pitchFamily="34" charset="0"/>
              <a:buChar char="•"/>
            </a:pPr>
            <a:r>
              <a:rPr lang="en-US" b="1" dirty="0">
                <a:solidFill>
                  <a:schemeClr val="bg1"/>
                </a:solidFill>
              </a:rPr>
              <a:t>I met with Lawrence Jones, Fox News, about security cameras and the NSI efforts to help police solve crimes.</a:t>
            </a:r>
          </a:p>
          <a:p>
            <a:pPr marL="214313" indent="-214313">
              <a:buFont typeface="Arial" panose="020B0604020202020204" pitchFamily="34" charset="0"/>
              <a:buChar char="•"/>
            </a:pPr>
            <a:r>
              <a:rPr lang="en-US" b="1" dirty="0">
                <a:solidFill>
                  <a:schemeClr val="bg1"/>
                </a:solidFill>
              </a:rPr>
              <a:t>I conducted an interview with KMOV News 4 about the rash of stolen cars in the CWE over the weekend of Feb. 3</a:t>
            </a:r>
            <a:r>
              <a:rPr lang="en-US" b="1" baseline="30000" dirty="0">
                <a:solidFill>
                  <a:schemeClr val="bg1"/>
                </a:solidFill>
              </a:rPr>
              <a:t>rd</a:t>
            </a:r>
            <a:r>
              <a:rPr lang="en-US" b="1" dirty="0">
                <a:solidFill>
                  <a:schemeClr val="bg1"/>
                </a:solidFill>
              </a:rPr>
              <a:t> and 4</a:t>
            </a:r>
            <a:r>
              <a:rPr lang="en-US" b="1" baseline="30000" dirty="0">
                <a:solidFill>
                  <a:schemeClr val="bg1"/>
                </a:solidFill>
              </a:rPr>
              <a:t>th</a:t>
            </a:r>
            <a:r>
              <a:rPr lang="en-US" b="1" dirty="0">
                <a:solidFill>
                  <a:schemeClr val="bg1"/>
                </a:solidFill>
              </a:rPr>
              <a:t>.</a:t>
            </a:r>
          </a:p>
          <a:p>
            <a:pPr marL="214313" indent="-214313">
              <a:buFont typeface="Arial" panose="020B0604020202020204" pitchFamily="34" charset="0"/>
              <a:buChar char="•"/>
            </a:pPr>
            <a:r>
              <a:rPr lang="en-US" b="1" dirty="0">
                <a:solidFill>
                  <a:schemeClr val="bg1"/>
                </a:solidFill>
              </a:rPr>
              <a:t>I reached out to SMS Novel about their drone platform and how it can be used to address safety and security.  We are looking into scheduling a demo.  </a:t>
            </a:r>
          </a:p>
          <a:p>
            <a:pPr marL="214313" indent="-214313">
              <a:buFont typeface="Arial" panose="020B0604020202020204" pitchFamily="34" charset="0"/>
              <a:buChar char="•"/>
            </a:pPr>
            <a:r>
              <a:rPr lang="en-US" b="1" dirty="0">
                <a:solidFill>
                  <a:schemeClr val="bg1"/>
                </a:solidFill>
              </a:rPr>
              <a:t>On January 24</a:t>
            </a:r>
            <a:r>
              <a:rPr lang="en-US" b="1" baseline="30000" dirty="0">
                <a:solidFill>
                  <a:schemeClr val="bg1"/>
                </a:solidFill>
              </a:rPr>
              <a:t>th</a:t>
            </a:r>
            <a:r>
              <a:rPr lang="en-US" b="1" dirty="0">
                <a:solidFill>
                  <a:schemeClr val="bg1"/>
                </a:solidFill>
              </a:rPr>
              <a:t>, I attended a Zoom meeting with St. Louis Hills SBD and Park Central.  We discussed security firms and cameras.</a:t>
            </a:r>
          </a:p>
          <a:p>
            <a:pPr marL="214313" indent="-214313">
              <a:buFont typeface="Arial" panose="020B0604020202020204" pitchFamily="34" charset="0"/>
              <a:buChar char="•"/>
            </a:pPr>
            <a:r>
              <a:rPr lang="en-US" b="1" dirty="0">
                <a:solidFill>
                  <a:schemeClr val="bg1"/>
                </a:solidFill>
              </a:rPr>
              <a:t>I attended the Westminster Tri-Block meeting and provided an update on crime in the area.  </a:t>
            </a:r>
          </a:p>
          <a:p>
            <a:pPr marL="214313" indent="-214313">
              <a:buFont typeface="Arial" panose="020B0604020202020204" pitchFamily="34" charset="0"/>
              <a:buChar char="•"/>
            </a:pPr>
            <a:endParaRPr lang="en-US" sz="2100" b="1" dirty="0">
              <a:solidFill>
                <a:schemeClr val="bg1"/>
              </a:solidFill>
            </a:endParaRPr>
          </a:p>
          <a:p>
            <a:pPr marL="214313" indent="-214313">
              <a:buFont typeface="Arial" panose="020B0604020202020204" pitchFamily="34" charset="0"/>
              <a:buChar char="•"/>
            </a:pPr>
            <a:endParaRPr lang="en-US" sz="1500" b="1" dirty="0">
              <a:solidFill>
                <a:schemeClr val="bg1"/>
              </a:solidFill>
            </a:endParaRPr>
          </a:p>
          <a:p>
            <a:endParaRPr lang="en-US" sz="1500" b="1" dirty="0">
              <a:solidFill>
                <a:schemeClr val="bg1"/>
              </a:solidFill>
            </a:endParaRPr>
          </a:p>
          <a:p>
            <a:pPr marL="214313" indent="-214313">
              <a:buFont typeface="Arial" panose="020B0604020202020204" pitchFamily="34" charset="0"/>
              <a:buChar char="•"/>
            </a:pPr>
            <a:endParaRPr lang="en-US" sz="1350" dirty="0">
              <a:solidFill>
                <a:schemeClr val="bg1"/>
              </a:solidFill>
            </a:endParaRPr>
          </a:p>
        </p:txBody>
      </p:sp>
    </p:spTree>
    <p:extLst>
      <p:ext uri="{BB962C8B-B14F-4D97-AF65-F5344CB8AC3E}">
        <p14:creationId xmlns:p14="http://schemas.microsoft.com/office/powerpoint/2010/main" val="357452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57403"/>
            <a:ext cx="7772400" cy="742949"/>
          </a:xfrm>
        </p:spPr>
        <p:txBody>
          <a:bodyPr>
            <a:normAutofit fontScale="90000"/>
          </a:bodyPr>
          <a:lstStyle/>
          <a:p>
            <a:r>
              <a:rPr lang="en-US" sz="4800" dirty="0"/>
              <a:t>NSI Camera Project</a:t>
            </a:r>
          </a:p>
        </p:txBody>
      </p:sp>
      <p:sp>
        <p:nvSpPr>
          <p:cNvPr id="3" name="Subtitle 2"/>
          <p:cNvSpPr>
            <a:spLocks noGrp="1"/>
          </p:cNvSpPr>
          <p:nvPr>
            <p:ph type="subTitle" idx="1"/>
          </p:nvPr>
        </p:nvSpPr>
        <p:spPr>
          <a:xfrm>
            <a:off x="0" y="3143250"/>
            <a:ext cx="9144000" cy="2495550"/>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2" y="3581400"/>
            <a:ext cx="2174495" cy="1924050"/>
          </a:xfrm>
          <a:prstGeom prst="rect">
            <a:avLst/>
          </a:prstGeom>
          <a:noFill/>
          <a:ln w="9525">
            <a:noFill/>
            <a:miter lim="800000"/>
            <a:headEnd/>
            <a:tailEnd/>
          </a:ln>
        </p:spPr>
      </p:pic>
      <p:pic>
        <p:nvPicPr>
          <p:cNvPr id="5" name="Picture 2" descr="C:\Users\User\AppData\Local\Microsoft\Windows\Temporary Internet Files\Content.Outlook\OXXHEA6C\nsi_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04800"/>
            <a:ext cx="16002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srcRect/>
          <a:stretch>
            <a:fillRect/>
          </a:stretch>
        </p:blipFill>
        <p:spPr bwMode="auto">
          <a:xfrm>
            <a:off x="2514600" y="3581400"/>
            <a:ext cx="3175253" cy="1920516"/>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867400" y="3581401"/>
            <a:ext cx="3099389" cy="1921907"/>
          </a:xfrm>
          <a:prstGeom prst="rect">
            <a:avLst/>
          </a:prstGeom>
          <a:noFill/>
          <a:ln w="9525">
            <a:noFill/>
            <a:miter lim="800000"/>
            <a:headEnd/>
            <a:tailEnd/>
          </a:ln>
        </p:spPr>
      </p:pic>
      <p:sp>
        <p:nvSpPr>
          <p:cNvPr id="9" name="TextBox 8"/>
          <p:cNvSpPr txBox="1"/>
          <p:nvPr/>
        </p:nvSpPr>
        <p:spPr>
          <a:xfrm>
            <a:off x="5486400" y="5867400"/>
            <a:ext cx="3429000" cy="369332"/>
          </a:xfrm>
          <a:prstGeom prst="rect">
            <a:avLst/>
          </a:prstGeom>
          <a:noFill/>
        </p:spPr>
        <p:txBody>
          <a:bodyPr wrap="square" rtlCol="0">
            <a:spAutoFit/>
          </a:bodyPr>
          <a:lstStyle/>
          <a:p>
            <a:r>
              <a:rPr lang="en-US" dirty="0"/>
              <a:t>                             February 19, 2024</a:t>
            </a:r>
          </a:p>
        </p:txBody>
      </p:sp>
    </p:spTree>
    <p:extLst>
      <p:ext uri="{BB962C8B-B14F-4D97-AF65-F5344CB8AC3E}">
        <p14:creationId xmlns:p14="http://schemas.microsoft.com/office/powerpoint/2010/main" val="283418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ose-up of a camera lens">
            <a:extLst>
              <a:ext uri="{FF2B5EF4-FFF2-40B4-BE49-F238E27FC236}">
                <a16:creationId xmlns:a16="http://schemas.microsoft.com/office/drawing/2014/main" id="{6E462FD9-6FC0-EFC4-BB3D-57FF73701391}"/>
              </a:ext>
            </a:extLst>
          </p:cNvPr>
          <p:cNvPicPr>
            <a:picLocks noChangeAspect="1"/>
          </p:cNvPicPr>
          <p:nvPr/>
        </p:nvPicPr>
        <p:blipFill rotWithShape="1">
          <a:blip r:embed="rId2" cstate="print">
            <a:alphaModFix amt="35000"/>
          </a:blip>
          <a:srcRect l="29333"/>
          <a:stretch/>
        </p:blipFill>
        <p:spPr>
          <a:xfrm>
            <a:off x="2380" y="10"/>
            <a:ext cx="9144000" cy="6857990"/>
          </a:xfrm>
          <a:prstGeom prst="rect">
            <a:avLst/>
          </a:prstGeom>
        </p:spPr>
      </p:pic>
      <p:sp>
        <p:nvSpPr>
          <p:cNvPr id="5" name="Title 4"/>
          <p:cNvSpPr>
            <a:spLocks noGrp="1"/>
          </p:cNvSpPr>
          <p:nvPr>
            <p:ph type="title"/>
          </p:nvPr>
        </p:nvSpPr>
        <p:spPr>
          <a:xfrm>
            <a:off x="513159" y="4487332"/>
            <a:ext cx="6400800" cy="1507067"/>
          </a:xfrm>
        </p:spPr>
        <p:txBody>
          <a:bodyPr>
            <a:normAutofit fontScale="90000"/>
          </a:bodyPr>
          <a:lstStyle/>
          <a:p>
            <a:pPr>
              <a:lnSpc>
                <a:spcPct val="90000"/>
              </a:lnSpc>
            </a:pPr>
            <a:br>
              <a:rPr lang="en-US"/>
            </a:br>
            <a:r>
              <a:rPr lang="en-US" i="1" u="sng"/>
              <a:t>Camera Management Information:</a:t>
            </a:r>
          </a:p>
        </p:txBody>
      </p:sp>
      <p:sp>
        <p:nvSpPr>
          <p:cNvPr id="6" name="Content Placeholder 5"/>
          <p:cNvSpPr>
            <a:spLocks noGrp="1"/>
          </p:cNvSpPr>
          <p:nvPr>
            <p:ph idx="1"/>
          </p:nvPr>
        </p:nvSpPr>
        <p:spPr>
          <a:xfrm>
            <a:off x="513158" y="381000"/>
            <a:ext cx="7640241" cy="3920067"/>
          </a:xfrm>
        </p:spPr>
        <p:txBody>
          <a:bodyPr>
            <a:normAutofit/>
          </a:bodyPr>
          <a:lstStyle/>
          <a:p>
            <a:pPr>
              <a:lnSpc>
                <a:spcPct val="90000"/>
              </a:lnSpc>
            </a:pPr>
            <a:r>
              <a:rPr lang="en-US" sz="2000" dirty="0">
                <a:solidFill>
                  <a:schemeClr val="tx1"/>
                </a:solidFill>
                <a:latin typeface="Times New Roman" pitchFamily="18" charset="0"/>
                <a:cs typeface="Times New Roman" pitchFamily="18" charset="0"/>
              </a:rPr>
              <a:t>The Central West End neighborhood has 31 camera sites with 186 cameras having </a:t>
            </a:r>
            <a:r>
              <a:rPr lang="en-US" sz="2000" dirty="0">
                <a:latin typeface="Times New Roman" pitchFamily="18" charset="0"/>
                <a:cs typeface="Times New Roman" pitchFamily="18" charset="0"/>
              </a:rPr>
              <a:t>318</a:t>
            </a:r>
            <a:r>
              <a:rPr lang="en-US" sz="2000" dirty="0">
                <a:solidFill>
                  <a:schemeClr val="tx1"/>
                </a:solidFill>
                <a:latin typeface="Times New Roman" pitchFamily="18" charset="0"/>
                <a:cs typeface="Times New Roman" pitchFamily="18" charset="0"/>
              </a:rPr>
              <a:t> views and 1 Flock camera.</a:t>
            </a:r>
          </a:p>
          <a:p>
            <a:pPr>
              <a:lnSpc>
                <a:spcPct val="90000"/>
              </a:lnSpc>
            </a:pPr>
            <a:r>
              <a:rPr lang="en-US" sz="2000" dirty="0">
                <a:solidFill>
                  <a:schemeClr val="tx1"/>
                </a:solidFill>
                <a:latin typeface="Times New Roman" pitchFamily="18" charset="0"/>
                <a:cs typeface="Times New Roman" pitchFamily="18" charset="0"/>
              </a:rPr>
              <a:t>DeBaliviere has 6 sites with 40 cameras having 68 camera views.  </a:t>
            </a:r>
          </a:p>
          <a:p>
            <a:pPr>
              <a:lnSpc>
                <a:spcPct val="90000"/>
              </a:lnSpc>
            </a:pPr>
            <a:r>
              <a:rPr lang="en-US" sz="2000" dirty="0">
                <a:solidFill>
                  <a:schemeClr val="tx1"/>
                </a:solidFill>
                <a:latin typeface="Times New Roman" pitchFamily="18" charset="0"/>
                <a:cs typeface="Times New Roman" pitchFamily="18" charset="0"/>
              </a:rPr>
              <a:t>FPSE has 13 sites with 57 cameras having </a:t>
            </a:r>
            <a:r>
              <a:rPr lang="en-US" sz="2000" dirty="0">
                <a:latin typeface="Times New Roman" pitchFamily="18" charset="0"/>
                <a:cs typeface="Times New Roman" pitchFamily="18" charset="0"/>
              </a:rPr>
              <a:t>133</a:t>
            </a:r>
            <a:r>
              <a:rPr lang="en-US" sz="2000" dirty="0">
                <a:solidFill>
                  <a:schemeClr val="tx1"/>
                </a:solidFill>
                <a:latin typeface="Times New Roman" pitchFamily="18" charset="0"/>
                <a:cs typeface="Times New Roman" pitchFamily="18" charset="0"/>
              </a:rPr>
              <a:t> camera views and 4 Flock cameras.</a:t>
            </a:r>
          </a:p>
          <a:p>
            <a:pPr>
              <a:lnSpc>
                <a:spcPct val="90000"/>
              </a:lnSpc>
            </a:pPr>
            <a:r>
              <a:rPr lang="en-US" sz="2000" dirty="0">
                <a:solidFill>
                  <a:schemeClr val="tx1"/>
                </a:solidFill>
                <a:latin typeface="Times New Roman" pitchFamily="18" charset="0"/>
                <a:cs typeface="Times New Roman" pitchFamily="18" charset="0"/>
              </a:rPr>
              <a:t>Loop East: (2) Camera sites with 10 cameras with 26 camera views.</a:t>
            </a:r>
          </a:p>
          <a:p>
            <a:pPr>
              <a:lnSpc>
                <a:spcPct val="90000"/>
              </a:lnSpc>
            </a:pPr>
            <a:r>
              <a:rPr lang="en-US" sz="2000" dirty="0">
                <a:solidFill>
                  <a:schemeClr val="tx1"/>
                </a:solidFill>
                <a:latin typeface="Times New Roman" pitchFamily="18" charset="0"/>
                <a:cs typeface="Times New Roman" pitchFamily="18" charset="0"/>
              </a:rPr>
              <a:t>Total Number of Camera Sites: </a:t>
            </a:r>
            <a:r>
              <a:rPr lang="en-US" sz="2000" dirty="0">
                <a:latin typeface="Times New Roman" pitchFamily="18" charset="0"/>
                <a:cs typeface="Times New Roman" pitchFamily="18" charset="0"/>
              </a:rPr>
              <a:t>52</a:t>
            </a:r>
            <a:endParaRPr lang="en-US" sz="2000" dirty="0">
              <a:solidFill>
                <a:schemeClr val="tx1"/>
              </a:solidFill>
              <a:latin typeface="Times New Roman" pitchFamily="18" charset="0"/>
              <a:cs typeface="Times New Roman" pitchFamily="18" charset="0"/>
            </a:endParaRPr>
          </a:p>
          <a:p>
            <a:pPr>
              <a:lnSpc>
                <a:spcPct val="90000"/>
              </a:lnSpc>
            </a:pPr>
            <a:r>
              <a:rPr lang="en-US" sz="2000" dirty="0">
                <a:solidFill>
                  <a:schemeClr val="tx1"/>
                </a:solidFill>
                <a:latin typeface="Times New Roman" pitchFamily="18" charset="0"/>
                <a:cs typeface="Times New Roman" pitchFamily="18" charset="0"/>
              </a:rPr>
              <a:t>Total Number of Cameras: 293</a:t>
            </a:r>
          </a:p>
          <a:p>
            <a:pPr>
              <a:lnSpc>
                <a:spcPct val="90000"/>
              </a:lnSpc>
            </a:pPr>
            <a:r>
              <a:rPr lang="en-US" sz="2000" dirty="0">
                <a:solidFill>
                  <a:schemeClr val="tx1"/>
                </a:solidFill>
                <a:latin typeface="Times New Roman" pitchFamily="18" charset="0"/>
                <a:cs typeface="Times New Roman" pitchFamily="18" charset="0"/>
              </a:rPr>
              <a:t>Total Number of Camera Views: </a:t>
            </a:r>
            <a:r>
              <a:rPr lang="en-US" sz="2000" dirty="0">
                <a:latin typeface="Times New Roman" pitchFamily="18" charset="0"/>
                <a:cs typeface="Times New Roman" pitchFamily="18" charset="0"/>
              </a:rPr>
              <a:t>545</a:t>
            </a:r>
            <a:r>
              <a:rPr lang="en-US" sz="2000" dirty="0">
                <a:solidFill>
                  <a:schemeClr val="tx1"/>
                </a:solidFill>
                <a:latin typeface="Times New Roman" pitchFamily="18" charset="0"/>
                <a:cs typeface="Times New Roman" pitchFamily="18" charset="0"/>
              </a:rPr>
              <a:t> </a:t>
            </a:r>
          </a:p>
          <a:p>
            <a:pPr>
              <a:lnSpc>
                <a:spcPct val="90000"/>
              </a:lnSpc>
            </a:pPr>
            <a:r>
              <a:rPr lang="en-US" sz="2000" dirty="0">
                <a:solidFill>
                  <a:schemeClr val="tx1"/>
                </a:solidFill>
                <a:latin typeface="Times New Roman" pitchFamily="18" charset="0"/>
                <a:cs typeface="Times New Roman" pitchFamily="18" charset="0"/>
              </a:rPr>
              <a:t>Total Number of Flock Cameras: 5</a:t>
            </a:r>
          </a:p>
          <a:p>
            <a:pPr>
              <a:lnSpc>
                <a:spcPct val="90000"/>
              </a:lnSpc>
              <a:buNone/>
            </a:pPr>
            <a:endParaRPr lang="en-US" sz="1700" dirty="0">
              <a:solidFill>
                <a:schemeClr val="tx1"/>
              </a:solidFill>
              <a:latin typeface="Times New Roman" pitchFamily="18" charset="0"/>
              <a:cs typeface="Times New Roman" pitchFamily="18" charset="0"/>
            </a:endParaRPr>
          </a:p>
          <a:p>
            <a:pPr>
              <a:lnSpc>
                <a:spcPct val="90000"/>
              </a:lnSpc>
              <a:buNone/>
            </a:pPr>
            <a:endParaRPr lang="en-US" sz="1700" dirty="0">
              <a:solidFill>
                <a:schemeClr val="tx1"/>
              </a:solidFill>
            </a:endParaRPr>
          </a:p>
        </p:txBody>
      </p:sp>
    </p:spTree>
    <p:extLst>
      <p:ext uri="{BB962C8B-B14F-4D97-AF65-F5344CB8AC3E}">
        <p14:creationId xmlns:p14="http://schemas.microsoft.com/office/powerpoint/2010/main" val="22309936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23821</TotalTime>
  <Words>1125</Words>
  <Application>Microsoft Macintosh PowerPoint</Application>
  <PresentationFormat>On-screen Show (4:3)</PresentationFormat>
  <Paragraphs>148</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Montserrat</vt:lpstr>
      <vt:lpstr>Times New Roman</vt:lpstr>
      <vt:lpstr>Clarity</vt:lpstr>
      <vt:lpstr>NSI Board Report</vt:lpstr>
      <vt:lpstr>Agenda</vt:lpstr>
      <vt:lpstr>Meeting Minutes – January 2024</vt:lpstr>
      <vt:lpstr>Financial Report – January 2024</vt:lpstr>
      <vt:lpstr>Reports</vt:lpstr>
      <vt:lpstr>CWE NSI  Executive Director Report  February 2024</vt:lpstr>
      <vt:lpstr>PowerPoint Presentation</vt:lpstr>
      <vt:lpstr>NSI Camera Project</vt:lpstr>
      <vt:lpstr> Camera Management Information:</vt:lpstr>
      <vt:lpstr>Pending Camera Projects</vt:lpstr>
      <vt:lpstr>Pending Projects continued</vt:lpstr>
      <vt:lpstr>Camera Review Information</vt:lpstr>
      <vt:lpstr>24-003451  UUW/Flourishing/ Theft 4907 West Pine on 01/25/2024 at 00:53am</vt:lpstr>
      <vt:lpstr>24-004331- Burglary 4534 Olive on 01/30/2024 at 12:20pm</vt:lpstr>
      <vt:lpstr>24-005666- Burglary 5275 Westminster on 2/9/24 at 1:15 am</vt:lpstr>
      <vt:lpstr>NSI Outreach Program Updates</vt:lpstr>
      <vt:lpstr>January 2024 – 45 Total Engagements of 26 Individuals </vt:lpstr>
      <vt:lpstr>January 2024 – Demographics of Engaged Individuals</vt:lpstr>
      <vt:lpstr>Latest Developments:  NSI Outreach was able to build enough rapport with this individual to not only convince her that she needed to leave her belongings and to go indoors during the winter cold front, but also assisted in securing that shelter bed for her. </vt:lpstr>
      <vt:lpstr>61 Total Individual Engagements between Nov 12-Dec 12, 2023</vt:lpstr>
    </vt:vector>
  </TitlesOfParts>
  <Company>NSI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Deputy Director Report</dc:title>
  <dc:creator>Sarah W</dc:creator>
  <cp:lastModifiedBy>Sarah Wickenhauser</cp:lastModifiedBy>
  <cp:revision>341</cp:revision>
  <cp:lastPrinted>2023-02-13T15:48:52Z</cp:lastPrinted>
  <dcterms:created xsi:type="dcterms:W3CDTF">2018-03-05T20:29:47Z</dcterms:created>
  <dcterms:modified xsi:type="dcterms:W3CDTF">2024-05-21T16:45:25Z</dcterms:modified>
</cp:coreProperties>
</file>