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1"/>
  </p:notesMasterIdLst>
  <p:sldIdLst>
    <p:sldId id="256" r:id="rId2"/>
    <p:sldId id="294" r:id="rId3"/>
    <p:sldId id="259" r:id="rId4"/>
    <p:sldId id="262" r:id="rId5"/>
    <p:sldId id="273" r:id="rId6"/>
    <p:sldId id="276" r:id="rId7"/>
    <p:sldId id="274" r:id="rId8"/>
    <p:sldId id="284" r:id="rId9"/>
    <p:sldId id="288" r:id="rId10"/>
    <p:sldId id="285" r:id="rId11"/>
    <p:sldId id="287" r:id="rId12"/>
    <p:sldId id="289" r:id="rId13"/>
    <p:sldId id="290" r:id="rId14"/>
    <p:sldId id="286" r:id="rId15"/>
    <p:sldId id="291" r:id="rId16"/>
    <p:sldId id="292" r:id="rId17"/>
    <p:sldId id="293" r:id="rId18"/>
    <p:sldId id="283" r:id="rId19"/>
    <p:sldId id="278"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457"/>
    <a:srgbClr val="FF8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2245" autoAdjust="0"/>
  </p:normalViewPr>
  <p:slideViewPr>
    <p:cSldViewPr snapToGrid="0" snapToObjects="1">
      <p:cViewPr varScale="1">
        <p:scale>
          <a:sx n="104" d="100"/>
          <a:sy n="104" d="100"/>
        </p:scale>
        <p:origin x="23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netorg2247289-my.sharepoint.com/personal/ehorner_cwensi_com/Documents/Documents/January%20Data%20Configur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etorg2247289-my.sharepoint.com/personal/ehorner_cwensi_com/Documents/Documents/January%202024%20Data%20(Cleaned)%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etorg2247289-my.sharepoint.com/personal/ehorner_cwensi_com/Documents/Documents/January%202024%20Data%20(Clean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etorg2247289-my.sharepoint.com/personal/ehorner_cwensi_com/Documents/Documents/January%202024%20Data%20(Cleaned)%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1" i="0" u="none" strike="noStrike" kern="1200" spc="0" baseline="0">
                <a:solidFill>
                  <a:schemeClr val="tx1">
                    <a:lumMod val="65000"/>
                    <a:lumOff val="35000"/>
                  </a:schemeClr>
                </a:solidFill>
                <a:latin typeface="+mn-lt"/>
                <a:ea typeface="+mn-ea"/>
                <a:cs typeface="+mn-cs"/>
              </a:defRPr>
            </a:pPr>
            <a:r>
              <a:rPr lang="en-US" sz="2500" b="1"/>
              <a:t>Engagements by SBD / CID</a:t>
            </a:r>
          </a:p>
        </c:rich>
      </c:tx>
      <c:overlay val="0"/>
      <c:spPr>
        <a:noFill/>
        <a:ln>
          <a:noFill/>
        </a:ln>
        <a:effectLst/>
      </c:spPr>
      <c:txPr>
        <a:bodyPr rot="0" spcFirstLastPara="1" vertOverflow="ellipsis" vert="horz" wrap="square" anchor="ctr" anchorCtr="1"/>
        <a:lstStyle/>
        <a:p>
          <a:pPr>
            <a:defRPr sz="2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118112952601128E-2"/>
          <c:y val="0.16096964339280331"/>
          <c:w val="0.95750688627845193"/>
          <c:h val="0.6851348189705142"/>
        </c:manualLayout>
      </c:layout>
      <c:barChart>
        <c:barDir val="col"/>
        <c:grouping val="clustered"/>
        <c:varyColors val="0"/>
        <c:ser>
          <c:idx val="0"/>
          <c:order val="0"/>
          <c:tx>
            <c:strRef>
              <c:f>'Engagements SBD.CID'!$C$2</c:f>
              <c:strCache>
                <c:ptCount val="1"/>
                <c:pt idx="0">
                  <c:v>Engagements</c:v>
                </c:pt>
              </c:strCache>
            </c:strRef>
          </c:tx>
          <c:spPr>
            <a:solidFill>
              <a:schemeClr val="accent1"/>
            </a:solidFill>
            <a:ln>
              <a:noFill/>
            </a:ln>
            <a:effectLst/>
          </c:spPr>
          <c:invertIfNegative val="0"/>
          <c:dPt>
            <c:idx val="1"/>
            <c:invertIfNegative val="0"/>
            <c:bubble3D val="0"/>
            <c:spPr>
              <a:solidFill>
                <a:schemeClr val="bg2">
                  <a:lumMod val="75000"/>
                </a:schemeClr>
              </a:solidFill>
              <a:ln>
                <a:noFill/>
              </a:ln>
              <a:effectLst/>
            </c:spPr>
            <c:extLst>
              <c:ext xmlns:c16="http://schemas.microsoft.com/office/drawing/2014/chart" uri="{C3380CC4-5D6E-409C-BE32-E72D297353CC}">
                <c16:uniqueId val="{00000001-ADAD-49A5-8F7D-07E11835A267}"/>
              </c:ext>
            </c:extLst>
          </c:dPt>
          <c:dPt>
            <c:idx val="2"/>
            <c:invertIfNegative val="0"/>
            <c:bubble3D val="0"/>
            <c:spPr>
              <a:solidFill>
                <a:schemeClr val="tx1"/>
              </a:solidFill>
              <a:ln>
                <a:noFill/>
              </a:ln>
              <a:effectLst/>
            </c:spPr>
            <c:extLst>
              <c:ext xmlns:c16="http://schemas.microsoft.com/office/drawing/2014/chart" uri="{C3380CC4-5D6E-409C-BE32-E72D297353CC}">
                <c16:uniqueId val="{00000003-ADAD-49A5-8F7D-07E11835A267}"/>
              </c:ext>
            </c:extLst>
          </c:dPt>
          <c:dPt>
            <c:idx val="3"/>
            <c:invertIfNegative val="0"/>
            <c:bubble3D val="0"/>
            <c:spPr>
              <a:solidFill>
                <a:srgbClr val="FFFF00"/>
              </a:solidFill>
              <a:ln>
                <a:noFill/>
              </a:ln>
              <a:effectLst/>
            </c:spPr>
            <c:extLst>
              <c:ext xmlns:c16="http://schemas.microsoft.com/office/drawing/2014/chart" uri="{C3380CC4-5D6E-409C-BE32-E72D297353CC}">
                <c16:uniqueId val="{00000005-ADAD-49A5-8F7D-07E11835A267}"/>
              </c:ext>
            </c:extLst>
          </c:dPt>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ADAD-49A5-8F7D-07E11835A267}"/>
              </c:ext>
            </c:extLst>
          </c:dPt>
          <c:dPt>
            <c:idx val="5"/>
            <c:invertIfNegative val="0"/>
            <c:bubble3D val="0"/>
            <c:spPr>
              <a:solidFill>
                <a:srgbClr val="FFC000"/>
              </a:solidFill>
              <a:ln>
                <a:noFill/>
              </a:ln>
              <a:effectLst/>
            </c:spPr>
            <c:extLst>
              <c:ext xmlns:c16="http://schemas.microsoft.com/office/drawing/2014/chart" uri="{C3380CC4-5D6E-409C-BE32-E72D297353CC}">
                <c16:uniqueId val="{00000009-ADAD-49A5-8F7D-07E11835A267}"/>
              </c:ext>
            </c:extLst>
          </c:dPt>
          <c:dPt>
            <c:idx val="6"/>
            <c:invertIfNegative val="0"/>
            <c:bubble3D val="0"/>
            <c:spPr>
              <a:solidFill>
                <a:srgbClr val="FF0000"/>
              </a:solidFill>
              <a:ln>
                <a:noFill/>
              </a:ln>
              <a:effectLst/>
            </c:spPr>
            <c:extLst>
              <c:ext xmlns:c16="http://schemas.microsoft.com/office/drawing/2014/chart" uri="{C3380CC4-5D6E-409C-BE32-E72D297353CC}">
                <c16:uniqueId val="{0000000B-ADAD-49A5-8F7D-07E11835A267}"/>
              </c:ext>
            </c:extLst>
          </c:dPt>
          <c:dPt>
            <c:idx val="7"/>
            <c:invertIfNegative val="0"/>
            <c:bubble3D val="0"/>
            <c:spPr>
              <a:solidFill>
                <a:srgbClr val="7030A0"/>
              </a:solidFill>
              <a:ln>
                <a:noFill/>
              </a:ln>
              <a:effectLst/>
            </c:spPr>
            <c:extLst>
              <c:ext xmlns:c16="http://schemas.microsoft.com/office/drawing/2014/chart" uri="{C3380CC4-5D6E-409C-BE32-E72D297353CC}">
                <c16:uniqueId val="{0000000D-ADAD-49A5-8F7D-07E11835A267}"/>
              </c:ext>
            </c:extLst>
          </c:dPt>
          <c:dPt>
            <c:idx val="8"/>
            <c:invertIfNegative val="0"/>
            <c:bubble3D val="0"/>
            <c:spPr>
              <a:solidFill>
                <a:srgbClr val="00B050"/>
              </a:solidFill>
              <a:ln>
                <a:noFill/>
              </a:ln>
              <a:effectLst/>
            </c:spPr>
            <c:extLst>
              <c:ext xmlns:c16="http://schemas.microsoft.com/office/drawing/2014/chart" uri="{C3380CC4-5D6E-409C-BE32-E72D297353CC}">
                <c16:uniqueId val="{0000000F-ADAD-49A5-8F7D-07E11835A267}"/>
              </c:ext>
            </c:extLst>
          </c:dPt>
          <c:dPt>
            <c:idx val="9"/>
            <c:invertIfNegative val="0"/>
            <c:bubble3D val="0"/>
            <c:spPr>
              <a:solidFill>
                <a:srgbClr val="0070C0"/>
              </a:solidFill>
              <a:ln>
                <a:noFill/>
              </a:ln>
              <a:effectLst/>
            </c:spPr>
            <c:extLst>
              <c:ext xmlns:c16="http://schemas.microsoft.com/office/drawing/2014/chart" uri="{C3380CC4-5D6E-409C-BE32-E72D297353CC}">
                <c16:uniqueId val="{00000011-ADAD-49A5-8F7D-07E11835A267}"/>
              </c:ext>
            </c:extLst>
          </c:dPt>
          <c:dLbls>
            <c:delete val="1"/>
          </c:dLbls>
          <c:cat>
            <c:strRef>
              <c:f>'Engagements SBD.CID'!$B$3:$B$12</c:f>
              <c:strCache>
                <c:ptCount val="10"/>
                <c:pt idx="0">
                  <c:v>DeBaliviere Pl</c:v>
                </c:pt>
                <c:pt idx="1">
                  <c:v>Cathedral Sq SBD</c:v>
                </c:pt>
                <c:pt idx="2">
                  <c:v>Cortex</c:v>
                </c:pt>
                <c:pt idx="3">
                  <c:v>South SBD</c:v>
                </c:pt>
                <c:pt idx="4">
                  <c:v>South Euclid CID</c:v>
                </c:pt>
                <c:pt idx="5">
                  <c:v>North SBD</c:v>
                </c:pt>
                <c:pt idx="6">
                  <c:v>Wash U Medical</c:v>
                </c:pt>
                <c:pt idx="7">
                  <c:v>Southeast SBD</c:v>
                </c:pt>
                <c:pt idx="8">
                  <c:v>East Loop</c:v>
                </c:pt>
                <c:pt idx="9">
                  <c:v>CWE North CID</c:v>
                </c:pt>
              </c:strCache>
            </c:strRef>
          </c:cat>
          <c:val>
            <c:numRef>
              <c:f>'Engagements SBD.CID'!$C$3:$C$12</c:f>
              <c:numCache>
                <c:formatCode>General</c:formatCode>
                <c:ptCount val="10"/>
                <c:pt idx="0">
                  <c:v>0</c:v>
                </c:pt>
                <c:pt idx="1">
                  <c:v>1</c:v>
                </c:pt>
                <c:pt idx="2">
                  <c:v>1</c:v>
                </c:pt>
                <c:pt idx="3">
                  <c:v>1</c:v>
                </c:pt>
                <c:pt idx="4">
                  <c:v>3</c:v>
                </c:pt>
                <c:pt idx="5">
                  <c:v>3</c:v>
                </c:pt>
                <c:pt idx="6">
                  <c:v>4</c:v>
                </c:pt>
                <c:pt idx="7">
                  <c:v>5</c:v>
                </c:pt>
                <c:pt idx="8">
                  <c:v>6</c:v>
                </c:pt>
                <c:pt idx="9">
                  <c:v>13</c:v>
                </c:pt>
              </c:numCache>
            </c:numRef>
          </c:val>
          <c:extLst>
            <c:ext xmlns:c16="http://schemas.microsoft.com/office/drawing/2014/chart" uri="{C3380CC4-5D6E-409C-BE32-E72D297353CC}">
              <c16:uniqueId val="{00000012-ADAD-49A5-8F7D-07E11835A267}"/>
            </c:ext>
          </c:extLst>
        </c:ser>
        <c:dLbls>
          <c:dLblPos val="outEnd"/>
          <c:showLegendKey val="0"/>
          <c:showVal val="1"/>
          <c:showCatName val="0"/>
          <c:showSerName val="0"/>
          <c:showPercent val="0"/>
          <c:showBubbleSize val="0"/>
        </c:dLbls>
        <c:gapWidth val="0"/>
        <c:overlap val="-11"/>
        <c:axId val="762700096"/>
        <c:axId val="479326672"/>
      </c:barChart>
      <c:catAx>
        <c:axId val="76270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79326672"/>
        <c:crosses val="autoZero"/>
        <c:auto val="1"/>
        <c:lblAlgn val="ctr"/>
        <c:lblOffset val="100"/>
        <c:noMultiLvlLbl val="0"/>
      </c:catAx>
      <c:valAx>
        <c:axId val="479326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6270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sng" strike="noStrike" kern="1200" spc="0" baseline="0">
                <a:solidFill>
                  <a:schemeClr val="tx1">
                    <a:lumMod val="65000"/>
                    <a:lumOff val="35000"/>
                  </a:schemeClr>
                </a:solidFill>
                <a:latin typeface="+mn-lt"/>
                <a:ea typeface="+mn-ea"/>
                <a:cs typeface="+mn-cs"/>
              </a:defRPr>
            </a:pPr>
            <a:r>
              <a:rPr lang="en-US" sz="2400" b="1" i="0" u="sng"/>
              <a:t>NSI Outreach Engagements by CID / SBD</a:t>
            </a:r>
          </a:p>
        </c:rich>
      </c:tx>
      <c:overlay val="0"/>
      <c:spPr>
        <a:noFill/>
        <a:ln>
          <a:noFill/>
        </a:ln>
        <a:effectLst/>
      </c:spPr>
      <c:txPr>
        <a:bodyPr rot="0" spcFirstLastPara="1" vertOverflow="ellipsis" vert="horz" wrap="square" anchor="ctr" anchorCtr="1"/>
        <a:lstStyle/>
        <a:p>
          <a:pPr>
            <a:defRPr sz="24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'[January 2024 Data (Cleaned) V2.xlsx]Modified Jan Engagements Data'!$C$4</c:f>
              <c:strCache>
                <c:ptCount val="1"/>
                <c:pt idx="0">
                  <c:v>Column2</c:v>
                </c:pt>
              </c:strCache>
            </c:strRef>
          </c:tx>
          <c:spPr>
            <a:solidFill>
              <a:srgbClr val="7030A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9-33CD-4995-B62A-65558004D42C}"/>
              </c:ext>
            </c:extLst>
          </c:dPt>
          <c:dPt>
            <c:idx val="2"/>
            <c:invertIfNegative val="0"/>
            <c:bubble3D val="0"/>
            <c:spPr>
              <a:solidFill>
                <a:schemeClr val="bg2"/>
              </a:solidFill>
              <a:ln>
                <a:noFill/>
              </a:ln>
              <a:effectLst/>
            </c:spPr>
            <c:extLst>
              <c:ext xmlns:c16="http://schemas.microsoft.com/office/drawing/2014/chart" uri="{C3380CC4-5D6E-409C-BE32-E72D297353CC}">
                <c16:uniqueId val="{00000008-33CD-4995-B62A-65558004D42C}"/>
              </c:ext>
            </c:extLst>
          </c:dPt>
          <c:dPt>
            <c:idx val="3"/>
            <c:invertIfNegative val="0"/>
            <c:bubble3D val="0"/>
            <c:spPr>
              <a:solidFill>
                <a:schemeClr val="tx1"/>
              </a:solidFill>
              <a:ln>
                <a:noFill/>
              </a:ln>
              <a:effectLst/>
            </c:spPr>
            <c:extLst>
              <c:ext xmlns:c16="http://schemas.microsoft.com/office/drawing/2014/chart" uri="{C3380CC4-5D6E-409C-BE32-E72D297353CC}">
                <c16:uniqueId val="{00000007-33CD-4995-B62A-65558004D42C}"/>
              </c:ext>
            </c:extLst>
          </c:dPt>
          <c:dPt>
            <c:idx val="4"/>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6-33CD-4995-B62A-65558004D42C}"/>
              </c:ext>
            </c:extLst>
          </c:dPt>
          <c:dPt>
            <c:idx val="5"/>
            <c:invertIfNegative val="0"/>
            <c:bubble3D val="0"/>
            <c:spPr>
              <a:solidFill>
                <a:srgbClr val="FFFF00"/>
              </a:solidFill>
              <a:ln>
                <a:noFill/>
              </a:ln>
              <a:effectLst/>
            </c:spPr>
            <c:extLst>
              <c:ext xmlns:c16="http://schemas.microsoft.com/office/drawing/2014/chart" uri="{C3380CC4-5D6E-409C-BE32-E72D297353CC}">
                <c16:uniqueId val="{00000005-33CD-4995-B62A-65558004D42C}"/>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33CD-4995-B62A-65558004D42C}"/>
              </c:ext>
            </c:extLst>
          </c:dPt>
          <c:dPt>
            <c:idx val="7"/>
            <c:invertIfNegative val="0"/>
            <c:bubble3D val="0"/>
            <c:spPr>
              <a:solidFill>
                <a:srgbClr val="FFC000"/>
              </a:solidFill>
              <a:ln>
                <a:noFill/>
              </a:ln>
              <a:effectLst/>
            </c:spPr>
            <c:extLst>
              <c:ext xmlns:c16="http://schemas.microsoft.com/office/drawing/2014/chart" uri="{C3380CC4-5D6E-409C-BE32-E72D297353CC}">
                <c16:uniqueId val="{00000003-33CD-4995-B62A-65558004D42C}"/>
              </c:ext>
            </c:extLst>
          </c:dPt>
          <c:dPt>
            <c:idx val="8"/>
            <c:invertIfNegative val="0"/>
            <c:bubble3D val="0"/>
            <c:spPr>
              <a:solidFill>
                <a:srgbClr val="FF0000"/>
              </a:solidFill>
              <a:ln>
                <a:noFill/>
              </a:ln>
              <a:effectLst/>
            </c:spPr>
            <c:extLst>
              <c:ext xmlns:c16="http://schemas.microsoft.com/office/drawing/2014/chart" uri="{C3380CC4-5D6E-409C-BE32-E72D297353CC}">
                <c16:uniqueId val="{00000002-33CD-4995-B62A-65558004D42C}"/>
              </c:ext>
            </c:extLst>
          </c:dPt>
          <c:dPt>
            <c:idx val="10"/>
            <c:invertIfNegative val="0"/>
            <c:bubble3D val="0"/>
            <c:spPr>
              <a:solidFill>
                <a:srgbClr val="00B050"/>
              </a:solidFill>
              <a:ln>
                <a:noFill/>
              </a:ln>
              <a:effectLst/>
            </c:spPr>
            <c:extLst>
              <c:ext xmlns:c16="http://schemas.microsoft.com/office/drawing/2014/chart" uri="{C3380CC4-5D6E-409C-BE32-E72D297353CC}">
                <c16:uniqueId val="{00000001-33CD-4995-B62A-65558004D42C}"/>
              </c:ext>
            </c:extLst>
          </c:dPt>
          <c:dPt>
            <c:idx val="11"/>
            <c:invertIfNegative val="0"/>
            <c:bubble3D val="0"/>
            <c:spPr>
              <a:solidFill>
                <a:srgbClr val="0070C0"/>
              </a:solidFill>
              <a:ln>
                <a:noFill/>
              </a:ln>
              <a:effectLst/>
            </c:spPr>
            <c:extLst>
              <c:ext xmlns:c16="http://schemas.microsoft.com/office/drawing/2014/chart" uri="{C3380CC4-5D6E-409C-BE32-E72D297353CC}">
                <c16:uniqueId val="{00000000-33CD-4995-B62A-65558004D42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'[January 2024 Data (Cleaned) V2.xlsx]Modified Jan Engagements Data'!$B$5:$B$16</c:f>
              <c:strCache>
                <c:ptCount val="12"/>
                <c:pt idx="0">
                  <c:v>DeBaliviere Pl</c:v>
                </c:pt>
                <c:pt idx="1">
                  <c:v>Cathedral Sq SBD</c:v>
                </c:pt>
                <c:pt idx="2">
                  <c:v>Cortex</c:v>
                </c:pt>
                <c:pt idx="3">
                  <c:v>DeBaliviere</c:v>
                </c:pt>
                <c:pt idx="4">
                  <c:v>South SBD</c:v>
                </c:pt>
                <c:pt idx="5">
                  <c:v>South Euclid CID</c:v>
                </c:pt>
                <c:pt idx="6">
                  <c:v>North SBD</c:v>
                </c:pt>
                <c:pt idx="7">
                  <c:v>Wash U Medical</c:v>
                </c:pt>
                <c:pt idx="8">
                  <c:v>East Loop</c:v>
                </c:pt>
                <c:pt idx="9">
                  <c:v>Other</c:v>
                </c:pt>
                <c:pt idx="10">
                  <c:v>Southeast SBD</c:v>
                </c:pt>
                <c:pt idx="11">
                  <c:v>CWE North CID</c:v>
                </c:pt>
              </c:strCache>
            </c:strRef>
          </c:cat>
          <c:val>
            <c:numRef>
              <c:f>'[January 2024 Data (Cleaned) V2.xlsx]Modified Jan Engagements Data'!$C$5:$C$16</c:f>
              <c:numCache>
                <c:formatCode>General</c:formatCode>
                <c:ptCount val="12"/>
                <c:pt idx="0">
                  <c:v>0</c:v>
                </c:pt>
                <c:pt idx="1">
                  <c:v>1</c:v>
                </c:pt>
                <c:pt idx="2">
                  <c:v>1</c:v>
                </c:pt>
                <c:pt idx="3">
                  <c:v>1</c:v>
                </c:pt>
                <c:pt idx="4">
                  <c:v>1</c:v>
                </c:pt>
                <c:pt idx="5">
                  <c:v>3</c:v>
                </c:pt>
                <c:pt idx="6">
                  <c:v>4</c:v>
                </c:pt>
                <c:pt idx="7">
                  <c:v>4</c:v>
                </c:pt>
                <c:pt idx="8">
                  <c:v>6</c:v>
                </c:pt>
                <c:pt idx="9">
                  <c:v>6</c:v>
                </c:pt>
                <c:pt idx="10">
                  <c:v>6</c:v>
                </c:pt>
                <c:pt idx="11">
                  <c:v>12</c:v>
                </c:pt>
              </c:numCache>
            </c:numRef>
          </c:val>
          <c:extLst>
            <c:ext xmlns:c16="http://schemas.microsoft.com/office/drawing/2014/chart" uri="{C3380CC4-5D6E-409C-BE32-E72D297353CC}">
              <c16:uniqueId val="{00000000-E3BF-4A1B-B126-5EDEF2A785B3}"/>
            </c:ext>
          </c:extLst>
        </c:ser>
        <c:dLbls>
          <c:dLblPos val="outEnd"/>
          <c:showLegendKey val="0"/>
          <c:showVal val="1"/>
          <c:showCatName val="0"/>
          <c:showSerName val="0"/>
          <c:showPercent val="0"/>
          <c:showBubbleSize val="0"/>
        </c:dLbls>
        <c:gapWidth val="0"/>
        <c:overlap val="-27"/>
        <c:axId val="1400831744"/>
        <c:axId val="1408903696"/>
      </c:barChart>
      <c:catAx>
        <c:axId val="140083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tx1">
                    <a:lumMod val="65000"/>
                    <a:lumOff val="35000"/>
                  </a:schemeClr>
                </a:solidFill>
                <a:latin typeface="+mn-lt"/>
                <a:ea typeface="+mn-ea"/>
                <a:cs typeface="+mn-cs"/>
              </a:defRPr>
            </a:pPr>
            <a:endParaRPr lang="en-US"/>
          </a:p>
        </c:txPr>
        <c:crossAx val="1408903696"/>
        <c:crosses val="autoZero"/>
        <c:auto val="1"/>
        <c:lblAlgn val="ctr"/>
        <c:lblOffset val="100"/>
        <c:noMultiLvlLbl val="0"/>
      </c:catAx>
      <c:valAx>
        <c:axId val="14089036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0083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[January 2024 Data (Cleaned).xlsx]Sheet8!PivotTable7</c:name>
    <c:fmtId val="-1"/>
  </c:pivotSource>
  <c:chart>
    <c:title>
      <c:tx>
        <c:rich>
          <a:bodyPr rot="0" spcFirstLastPara="1" vertOverflow="ellipsis" vert="horz" wrap="square" anchor="ctr" anchorCtr="1"/>
          <a:lstStyle/>
          <a:p>
            <a:pPr>
              <a:defRPr sz="2500" b="1" i="0" u="none" strike="noStrike" kern="1200" spc="0" baseline="0">
                <a:solidFill>
                  <a:schemeClr val="tx1">
                    <a:lumMod val="65000"/>
                    <a:lumOff val="35000"/>
                  </a:schemeClr>
                </a:solidFill>
                <a:latin typeface="+mn-lt"/>
                <a:ea typeface="+mn-ea"/>
                <a:cs typeface="+mn-cs"/>
              </a:defRPr>
            </a:pPr>
            <a:r>
              <a:rPr lang="en-US" sz="2500" b="1"/>
              <a:t>Demographics of Engaged</a:t>
            </a:r>
            <a:r>
              <a:rPr lang="en-US" sz="2500" b="1" baseline="0"/>
              <a:t> Individuals</a:t>
            </a:r>
            <a:endParaRPr lang="en-US" sz="2500" b="1"/>
          </a:p>
        </c:rich>
      </c:tx>
      <c:overlay val="0"/>
      <c:spPr>
        <a:noFill/>
        <a:ln>
          <a:noFill/>
        </a:ln>
        <a:effectLst/>
      </c:spPr>
      <c:txPr>
        <a:bodyPr rot="0" spcFirstLastPara="1" vertOverflow="ellipsis" vert="horz" wrap="square" anchor="ctr" anchorCtr="1"/>
        <a:lstStyle/>
        <a:p>
          <a:pPr>
            <a:defRPr sz="25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strRef>
              <c:f>Sheet8!$B$3</c:f>
              <c:strCache>
                <c:ptCount val="1"/>
                <c:pt idx="0">
                  <c:v>Total</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FA9E-45DB-AF4C-D674F44E0023}"/>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FA9E-45DB-AF4C-D674F44E0023}"/>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FA9E-45DB-AF4C-D674F44E0023}"/>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FA9E-45DB-AF4C-D674F44E0023}"/>
              </c:ext>
            </c:extLst>
          </c:dPt>
          <c:dPt>
            <c:idx val="4"/>
            <c:bubble3D val="0"/>
            <c:spPr>
              <a:solidFill>
                <a:srgbClr val="00B050"/>
              </a:solidFill>
              <a:ln w="19050">
                <a:solidFill>
                  <a:schemeClr val="lt1"/>
                </a:solidFill>
              </a:ln>
              <a:effectLst/>
            </c:spPr>
            <c:extLst>
              <c:ext xmlns:c16="http://schemas.microsoft.com/office/drawing/2014/chart" uri="{C3380CC4-5D6E-409C-BE32-E72D297353CC}">
                <c16:uniqueId val="{00000009-FA9E-45DB-AF4C-D674F44E0023}"/>
              </c:ext>
            </c:extLst>
          </c:dPt>
          <c:dLbls>
            <c:delete val="1"/>
          </c:dLbls>
          <c:cat>
            <c:multiLvlStrRef>
              <c:f>Sheet8!$A$4:$A$12</c:f>
              <c:multiLvlStrCache>
                <c:ptCount val="5"/>
                <c:lvl>
                  <c:pt idx="0">
                    <c:v>Female</c:v>
                  </c:pt>
                  <c:pt idx="1">
                    <c:v>Male</c:v>
                  </c:pt>
                  <c:pt idx="2">
                    <c:v>Male</c:v>
                  </c:pt>
                  <c:pt idx="3">
                    <c:v>Female</c:v>
                  </c:pt>
                  <c:pt idx="4">
                    <c:v>Male</c:v>
                  </c:pt>
                </c:lvl>
                <c:lvl>
                  <c:pt idx="0">
                    <c:v>Black </c:v>
                  </c:pt>
                  <c:pt idx="2">
                    <c:v>Native American</c:v>
                  </c:pt>
                  <c:pt idx="3">
                    <c:v>White </c:v>
                  </c:pt>
                </c:lvl>
              </c:multiLvlStrCache>
            </c:multiLvlStrRef>
          </c:cat>
          <c:val>
            <c:numRef>
              <c:f>Sheet8!$B$4:$B$12</c:f>
              <c:numCache>
                <c:formatCode>General</c:formatCode>
                <c:ptCount val="5"/>
                <c:pt idx="0">
                  <c:v>1</c:v>
                </c:pt>
                <c:pt idx="1">
                  <c:v>19</c:v>
                </c:pt>
                <c:pt idx="2">
                  <c:v>1</c:v>
                </c:pt>
                <c:pt idx="3">
                  <c:v>1</c:v>
                </c:pt>
                <c:pt idx="4">
                  <c:v>4</c:v>
                </c:pt>
              </c:numCache>
            </c:numRef>
          </c:val>
          <c:extLst>
            <c:ext xmlns:c16="http://schemas.microsoft.com/office/drawing/2014/chart" uri="{C3380CC4-5D6E-409C-BE32-E72D297353CC}">
              <c16:uniqueId val="{0000000A-FA9E-45DB-AF4C-D674F44E002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[January 2024 Data (Cleaned) V2.xlsx]January 2024 Individuals Table!PivotTable11</c:name>
    <c:fmtId val="-1"/>
  </c:pivotSource>
  <c:chart>
    <c:title>
      <c:tx>
        <c:rich>
          <a:bodyPr rot="0" spcFirstLastPara="1" vertOverflow="ellipsis" vert="horz" wrap="square" anchor="ctr" anchorCtr="1"/>
          <a:lstStyle/>
          <a:p>
            <a:pPr algn="l">
              <a:defRPr sz="2200" b="0" i="0" u="sng" strike="noStrike" kern="1200" spc="0" baseline="0">
                <a:solidFill>
                  <a:schemeClr val="tx1">
                    <a:lumMod val="65000"/>
                    <a:lumOff val="35000"/>
                  </a:schemeClr>
                </a:solidFill>
                <a:latin typeface="+mn-lt"/>
                <a:ea typeface="+mn-ea"/>
                <a:cs typeface="+mn-cs"/>
              </a:defRPr>
            </a:pPr>
            <a:r>
              <a:rPr lang="en-US" sz="2200" u="sng"/>
              <a:t>Race</a:t>
            </a:r>
            <a:r>
              <a:rPr lang="en-US" sz="2200" u="sng" baseline="0"/>
              <a:t> &amp; Gender of Individuals Engaged</a:t>
            </a:r>
            <a:endParaRPr lang="en-US" sz="2200" u="sng"/>
          </a:p>
        </c:rich>
      </c:tx>
      <c:layout>
        <c:manualLayout>
          <c:xMode val="edge"/>
          <c:yMode val="edge"/>
          <c:x val="0.15224421563476839"/>
          <c:y val="2.7322404371584699E-2"/>
        </c:manualLayout>
      </c:layout>
      <c:overlay val="0"/>
      <c:spPr>
        <a:noFill/>
        <a:ln>
          <a:noFill/>
        </a:ln>
        <a:effectLst/>
      </c:spPr>
      <c:txPr>
        <a:bodyPr rot="0" spcFirstLastPara="1" vertOverflow="ellipsis" vert="horz" wrap="square" anchor="ctr" anchorCtr="1"/>
        <a:lstStyle/>
        <a:p>
          <a:pPr algn="l">
            <a:defRPr sz="2200" b="0" i="0" u="sng"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s>
    <c:plotArea>
      <c:layout/>
      <c:pieChart>
        <c:varyColors val="1"/>
        <c:ser>
          <c:idx val="0"/>
          <c:order val="0"/>
          <c:tx>
            <c:strRef>
              <c:f>'January 2024 Individuals Table'!$B$3</c:f>
              <c:strCache>
                <c:ptCount val="1"/>
                <c:pt idx="0">
                  <c:v>Total</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D84D-4586-B848-DF5E1E43B81C}"/>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D84D-4586-B848-DF5E1E43B81C}"/>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D84D-4586-B848-DF5E1E43B81C}"/>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D84D-4586-B848-DF5E1E43B81C}"/>
              </c:ext>
            </c:extLst>
          </c:dPt>
          <c:dPt>
            <c:idx val="4"/>
            <c:bubble3D val="0"/>
            <c:spPr>
              <a:solidFill>
                <a:srgbClr val="00B050"/>
              </a:solidFill>
              <a:ln w="19050">
                <a:solidFill>
                  <a:schemeClr val="lt1"/>
                </a:solidFill>
              </a:ln>
              <a:effectLst/>
            </c:spPr>
            <c:extLst>
              <c:ext xmlns:c16="http://schemas.microsoft.com/office/drawing/2014/chart" uri="{C3380CC4-5D6E-409C-BE32-E72D297353CC}">
                <c16:uniqueId val="{00000009-D84D-4586-B848-DF5E1E43B81C}"/>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D84D-4586-B848-DF5E1E43B81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'January 2024 Individuals Table'!$A$4:$A$11</c:f>
              <c:multiLvlStrCache>
                <c:ptCount val="5"/>
                <c:lvl>
                  <c:pt idx="0">
                    <c:v>Black</c:v>
                  </c:pt>
                  <c:pt idx="1">
                    <c:v>White</c:v>
                  </c:pt>
                  <c:pt idx="2">
                    <c:v>Black</c:v>
                  </c:pt>
                  <c:pt idx="3">
                    <c:v>Native American</c:v>
                  </c:pt>
                  <c:pt idx="4">
                    <c:v>White</c:v>
                  </c:pt>
                </c:lvl>
                <c:lvl>
                  <c:pt idx="0">
                    <c:v>Female</c:v>
                  </c:pt>
                  <c:pt idx="2">
                    <c:v>Male</c:v>
                  </c:pt>
                </c:lvl>
              </c:multiLvlStrCache>
            </c:multiLvlStrRef>
          </c:cat>
          <c:val>
            <c:numRef>
              <c:f>'January 2024 Individuals Table'!$B$4:$B$11</c:f>
              <c:numCache>
                <c:formatCode>General</c:formatCode>
                <c:ptCount val="5"/>
                <c:pt idx="0">
                  <c:v>1</c:v>
                </c:pt>
                <c:pt idx="1">
                  <c:v>1</c:v>
                </c:pt>
                <c:pt idx="2">
                  <c:v>20</c:v>
                </c:pt>
                <c:pt idx="3">
                  <c:v>1</c:v>
                </c:pt>
                <c:pt idx="4">
                  <c:v>4</c:v>
                </c:pt>
              </c:numCache>
            </c:numRef>
          </c:val>
          <c:extLst>
            <c:ext xmlns:c16="http://schemas.microsoft.com/office/drawing/2014/chart" uri="{C3380CC4-5D6E-409C-BE32-E72D297353CC}">
              <c16:uniqueId val="{0000000A-D84D-4586-B848-DF5E1E43B81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1"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33"/>
        <c:overlap val="-30"/>
        <c:axId val="1828357776"/>
        <c:axId val="1813775152"/>
      </c:barChart>
      <c:catAx>
        <c:axId val="182835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3775152"/>
        <c:crosses val="autoZero"/>
        <c:auto val="1"/>
        <c:lblAlgn val="ctr"/>
        <c:lblOffset val="100"/>
        <c:noMultiLvlLbl val="0"/>
      </c:catAx>
      <c:valAx>
        <c:axId val="18137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60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35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0.03139</cdr:x>
      <cdr:y>0.04854</cdr:y>
    </cdr:from>
    <cdr:to>
      <cdr:x>0.95532</cdr:x>
      <cdr:y>0.74342</cdr:y>
    </cdr:to>
    <cdr:sp macro="" textlink="">
      <cdr:nvSpPr>
        <cdr:cNvPr id="4" name="TextBox 3">
          <a:extLst xmlns:a="http://schemas.openxmlformats.org/drawingml/2006/main">
            <a:ext uri="{FF2B5EF4-FFF2-40B4-BE49-F238E27FC236}">
              <a16:creationId xmlns:a16="http://schemas.microsoft.com/office/drawing/2014/main" id="{DBA940B3-8D83-9935-3C9E-F34E80C83B54}"/>
            </a:ext>
          </a:extLst>
        </cdr:cNvPr>
        <cdr:cNvSpPr txBox="1"/>
      </cdr:nvSpPr>
      <cdr:spPr>
        <a:xfrm xmlns:a="http://schemas.openxmlformats.org/drawingml/2006/main">
          <a:off x="352425" y="274268"/>
          <a:ext cx="10372725" cy="39262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0.06278</cdr:x>
      <cdr:y>0</cdr:y>
    </cdr:from>
    <cdr:to>
      <cdr:x>0.97059</cdr:x>
      <cdr:y>0.6797</cdr:y>
    </cdr:to>
    <cdr:sp macro="" textlink="">
      <cdr:nvSpPr>
        <cdr:cNvPr id="5" name="TextBox 4">
          <a:extLst xmlns:a="http://schemas.openxmlformats.org/drawingml/2006/main">
            <a:ext uri="{FF2B5EF4-FFF2-40B4-BE49-F238E27FC236}">
              <a16:creationId xmlns:a16="http://schemas.microsoft.com/office/drawing/2014/main" id="{D00BF7BE-A32A-11D0-7662-9667481734C3}"/>
            </a:ext>
          </a:extLst>
        </cdr:cNvPr>
        <cdr:cNvSpPr txBox="1"/>
      </cdr:nvSpPr>
      <cdr:spPr>
        <a:xfrm xmlns:a="http://schemas.openxmlformats.org/drawingml/2006/main">
          <a:off x="704851" y="0"/>
          <a:ext cx="10191750" cy="13032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800" dirty="0"/>
        </a:p>
        <a:p xmlns:a="http://schemas.openxmlformats.org/drawingml/2006/main">
          <a:pPr algn="ctr"/>
          <a:endParaRPr lang="en-US" sz="2000" dirty="0"/>
        </a:p>
        <a:p xmlns:a="http://schemas.openxmlformats.org/drawingml/2006/main">
          <a:pPr algn="ctr"/>
          <a:r>
            <a:rPr lang="en-US" sz="2000" dirty="0"/>
            <a:t>Ring Central is cloud-based communication and collaboration products and services.</a:t>
          </a:r>
          <a:br>
            <a:rPr lang="en-US" sz="2000" dirty="0"/>
          </a:br>
          <a:r>
            <a:rPr lang="en-US" sz="2000" dirty="0"/>
            <a:t>Outreach reporting line designed for all external communications (voice message &amp; text).</a:t>
          </a:r>
          <a:br>
            <a:rPr lang="en-US" sz="1800" dirty="0"/>
          </a:br>
          <a:r>
            <a:rPr lang="en-US" sz="1800" dirty="0"/>
            <a:t> </a:t>
          </a:r>
        </a:p>
        <a:p xmlns:a="http://schemas.openxmlformats.org/drawingml/2006/main">
          <a:pPr algn="ctr"/>
          <a:endParaRPr lang="en-US" sz="1800" dirty="0"/>
        </a:p>
        <a:p xmlns:a="http://schemas.openxmlformats.org/drawingml/2006/main">
          <a:pPr algn="ctr"/>
          <a:endParaRPr lang="en-US" sz="1800" dirty="0"/>
        </a:p>
        <a:p xmlns:a="http://schemas.openxmlformats.org/drawingml/2006/main">
          <a:pPr algn="ctr"/>
          <a:endParaRPr lang="en-US" sz="1800" dirty="0"/>
        </a:p>
        <a:p xmlns:a="http://schemas.openxmlformats.org/drawingml/2006/main">
          <a:pPr algn="ctr"/>
          <a:endParaRPr lang="en-US" sz="1800" dirty="0"/>
        </a:p>
        <a:p xmlns:a="http://schemas.openxmlformats.org/drawingml/2006/main">
          <a:pPr algn="ct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998F16-4913-4EFF-B3FF-BB1075365CB5}" type="datetimeFigureOut">
              <a:rPr lang="en-US" smtClean="0"/>
              <a:t>5/21/24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3E69AD-EA7E-48EA-872B-9961D1878D73}" type="slidenum">
              <a:rPr lang="en-US" smtClean="0"/>
              <a:t>‹#›</a:t>
            </a:fld>
            <a:endParaRPr lang="en-US"/>
          </a:p>
        </p:txBody>
      </p:sp>
    </p:spTree>
    <p:extLst>
      <p:ext uri="{BB962C8B-B14F-4D97-AF65-F5344CB8AC3E}">
        <p14:creationId xmlns:p14="http://schemas.microsoft.com/office/powerpoint/2010/main" val="288364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99F3912-0F8D-4649-A481-4D7ECA70ACB7}" type="slidenum">
              <a:rPr lang="en-US" smtClean="0"/>
              <a:t>13</a:t>
            </a:fld>
            <a:endParaRPr lang="en-US"/>
          </a:p>
        </p:txBody>
      </p:sp>
    </p:spTree>
    <p:extLst>
      <p:ext uri="{BB962C8B-B14F-4D97-AF65-F5344CB8AC3E}">
        <p14:creationId xmlns:p14="http://schemas.microsoft.com/office/powerpoint/2010/main" val="10471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E5F6AC-B1B7-EB4E-9545-541D5896A2C5}" type="datetimeFigureOut">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336458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5F6AC-B1B7-EB4E-9545-541D5896A2C5}" type="datetimeFigureOut">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402015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5F6AC-B1B7-EB4E-9545-541D5896A2C5}" type="datetimeFigureOut">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385841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E5F6AC-B1B7-EB4E-9545-541D5896A2C5}" type="datetimeFigureOut">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428056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5F6AC-B1B7-EB4E-9545-541D5896A2C5}" type="datetimeFigureOut">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324511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E5F6AC-B1B7-EB4E-9545-541D5896A2C5}" type="datetimeFigureOut">
              <a:rPr lang="en-US" smtClean="0"/>
              <a:t>5/21/24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312887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E5F6AC-B1B7-EB4E-9545-541D5896A2C5}" type="datetimeFigureOut">
              <a:rPr lang="en-US" smtClean="0"/>
              <a:t>5/21/24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106413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E5F6AC-B1B7-EB4E-9545-541D5896A2C5}" type="datetimeFigureOut">
              <a:rPr lang="en-US" smtClean="0"/>
              <a:t>5/21/24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245961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5F6AC-B1B7-EB4E-9545-541D5896A2C5}" type="datetimeFigureOut">
              <a:rPr lang="en-US" smtClean="0"/>
              <a:t>5/21/24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276963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5F6AC-B1B7-EB4E-9545-541D5896A2C5}" type="datetimeFigureOut">
              <a:rPr lang="en-US" smtClean="0"/>
              <a:t>5/21/24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324248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5F6AC-B1B7-EB4E-9545-541D5896A2C5}" type="datetimeFigureOut">
              <a:rPr lang="en-US" smtClean="0"/>
              <a:t>5/21/24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6E3CD-DBAF-6B4D-8DE7-7B17199D08A0}" type="slidenum">
              <a:rPr lang="en-US" smtClean="0"/>
              <a:t>‹#›</a:t>
            </a:fld>
            <a:endParaRPr lang="en-US"/>
          </a:p>
        </p:txBody>
      </p:sp>
    </p:spTree>
    <p:extLst>
      <p:ext uri="{BB962C8B-B14F-4D97-AF65-F5344CB8AC3E}">
        <p14:creationId xmlns:p14="http://schemas.microsoft.com/office/powerpoint/2010/main" val="428451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5F6AC-B1B7-EB4E-9545-541D5896A2C5}" type="datetimeFigureOut">
              <a:rPr lang="en-US" smtClean="0"/>
              <a:t>5/21/24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6E3CD-DBAF-6B4D-8DE7-7B17199D08A0}" type="slidenum">
              <a:rPr lang="en-US" smtClean="0"/>
              <a:t>‹#›</a:t>
            </a:fld>
            <a:endParaRPr lang="en-US"/>
          </a:p>
        </p:txBody>
      </p:sp>
    </p:spTree>
    <p:extLst>
      <p:ext uri="{BB962C8B-B14F-4D97-AF65-F5344CB8AC3E}">
        <p14:creationId xmlns:p14="http://schemas.microsoft.com/office/powerpoint/2010/main" val="163972138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45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1289112" y="596560"/>
            <a:ext cx="10126133" cy="3617485"/>
          </a:xfrm>
          <a:prstGeom prst="rect">
            <a:avLst/>
          </a:prstGeom>
          <a:solidFill>
            <a:srgbClr val="FF8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4800" b="1" i="0" u="none" strike="noStrike" kern="1200" cap="none" spc="0" normalizeH="0" baseline="0" noProof="0" dirty="0">
                <a:ln>
                  <a:noFill/>
                </a:ln>
                <a:solidFill>
                  <a:srgbClr val="1F3457"/>
                </a:solidFill>
                <a:effectLst/>
                <a:uLnTx/>
                <a:uFillTx/>
                <a:latin typeface="Montserrat" panose="02000505000000020004" pitchFamily="2" charset="77"/>
                <a:ea typeface="+mn-ea"/>
                <a:cs typeface="+mn-cs"/>
              </a:rPr>
              <a:t> </a:t>
            </a:r>
          </a:p>
          <a:p>
            <a:endParaRPr lang="en-US" sz="4800" b="1" dirty="0">
              <a:solidFill>
                <a:srgbClr val="1F3457"/>
              </a:solidFill>
              <a:latin typeface="Montserrat" panose="02000505000000020004" pitchFamily="2" charset="77"/>
            </a:endParaRPr>
          </a:p>
          <a:p>
            <a:endParaRPr kumimoji="0" lang="en-US" sz="4800" b="1" i="0" u="none" strike="noStrike" kern="1200" cap="none" spc="0" normalizeH="0" baseline="0" noProof="0" dirty="0">
              <a:ln>
                <a:noFill/>
              </a:ln>
              <a:solidFill>
                <a:srgbClr val="1F3457"/>
              </a:solidFill>
              <a:effectLst/>
              <a:uLnTx/>
              <a:uFillTx/>
              <a:latin typeface="Montserrat" panose="02000505000000020004" pitchFamily="2" charset="77"/>
              <a:ea typeface="+mn-ea"/>
              <a:cs typeface="+mn-cs"/>
            </a:endParaRPr>
          </a:p>
          <a:p>
            <a:r>
              <a:rPr kumimoji="0" lang="en-US" sz="3200" b="1" i="0" u="none" strike="noStrike" kern="1200" cap="none" spc="0" normalizeH="0" baseline="0" noProof="0" dirty="0">
                <a:ln>
                  <a:noFill/>
                </a:ln>
                <a:solidFill>
                  <a:srgbClr val="1F3457"/>
                </a:solidFill>
                <a:effectLst/>
                <a:uLnTx/>
                <a:uFillTx/>
                <a:latin typeface="Montserrat" panose="02000505000000020004" pitchFamily="2" charset="77"/>
                <a:ea typeface="+mn-ea"/>
                <a:cs typeface="+mn-cs"/>
              </a:rPr>
              <a:t> </a:t>
            </a:r>
            <a:endParaRPr lang="en-US" sz="3200" dirty="0"/>
          </a:p>
        </p:txBody>
      </p:sp>
      <p:sp>
        <p:nvSpPr>
          <p:cNvPr id="2" name="Title 1">
            <a:extLst>
              <a:ext uri="{FF2B5EF4-FFF2-40B4-BE49-F238E27FC236}">
                <a16:creationId xmlns:a16="http://schemas.microsoft.com/office/drawing/2014/main" id="{3E99C3CE-E225-804B-A5A2-BD17AFD86FBE}"/>
              </a:ext>
            </a:extLst>
          </p:cNvPr>
          <p:cNvSpPr>
            <a:spLocks noGrp="1"/>
          </p:cNvSpPr>
          <p:nvPr>
            <p:ph type="ctrTitle"/>
          </p:nvPr>
        </p:nvSpPr>
        <p:spPr>
          <a:xfrm>
            <a:off x="1476732" y="1207790"/>
            <a:ext cx="9814723" cy="2151529"/>
          </a:xfrm>
        </p:spPr>
        <p:txBody>
          <a:bodyPr>
            <a:noAutofit/>
          </a:bodyPr>
          <a:lstStyle/>
          <a:p>
            <a:pPr algn="l"/>
            <a:r>
              <a:rPr lang="en-US" sz="4800" b="1" dirty="0">
                <a:solidFill>
                  <a:srgbClr val="1F3457"/>
                </a:solidFill>
                <a:latin typeface="Montserrat" panose="02000505000000020004" pitchFamily="2" charset="77"/>
              </a:rPr>
              <a:t>CWE NSI </a:t>
            </a:r>
            <a:br>
              <a:rPr lang="en-US" sz="4400" b="1" dirty="0">
                <a:solidFill>
                  <a:srgbClr val="1F3457"/>
                </a:solidFill>
                <a:latin typeface="Montserrat" panose="02000505000000020004" pitchFamily="2" charset="77"/>
              </a:rPr>
            </a:br>
            <a:r>
              <a:rPr lang="en-US" sz="4400" b="1" dirty="0">
                <a:solidFill>
                  <a:srgbClr val="1F3457"/>
                </a:solidFill>
                <a:latin typeface="Montserrat" panose="02000505000000020004" pitchFamily="2" charset="77"/>
              </a:rPr>
              <a:t>Executive Director Report </a:t>
            </a:r>
            <a:br>
              <a:rPr lang="en-US" sz="4400" b="1" dirty="0">
                <a:solidFill>
                  <a:srgbClr val="1F3457"/>
                </a:solidFill>
                <a:latin typeface="Montserrat" panose="02000505000000020004" pitchFamily="2" charset="77"/>
              </a:rPr>
            </a:br>
            <a:r>
              <a:rPr lang="en-US" sz="4400" b="1" dirty="0">
                <a:solidFill>
                  <a:srgbClr val="1F3457"/>
                </a:solidFill>
                <a:latin typeface="Montserrat" panose="02000505000000020004" pitchFamily="2" charset="77"/>
              </a:rPr>
              <a:t>March 2024</a:t>
            </a:r>
          </a:p>
        </p:txBody>
      </p:sp>
      <p:sp>
        <p:nvSpPr>
          <p:cNvPr id="3" name="Subtitle 2">
            <a:extLst>
              <a:ext uri="{FF2B5EF4-FFF2-40B4-BE49-F238E27FC236}">
                <a16:creationId xmlns:a16="http://schemas.microsoft.com/office/drawing/2014/main" id="{D7CC8565-B702-1248-B9C8-3DCA9E3023F6}"/>
              </a:ext>
            </a:extLst>
          </p:cNvPr>
          <p:cNvSpPr>
            <a:spLocks noGrp="1"/>
          </p:cNvSpPr>
          <p:nvPr>
            <p:ph type="subTitle" idx="1"/>
          </p:nvPr>
        </p:nvSpPr>
        <p:spPr>
          <a:xfrm>
            <a:off x="5729624" y="4360002"/>
            <a:ext cx="5888182" cy="1655762"/>
          </a:xfrm>
        </p:spPr>
        <p:txBody>
          <a:bodyPr>
            <a:normAutofit fontScale="92500" lnSpcReduction="20000"/>
          </a:bodyPr>
          <a:lstStyle/>
          <a:p>
            <a:pPr algn="l">
              <a:lnSpc>
                <a:spcPct val="100000"/>
              </a:lnSpc>
            </a:pPr>
            <a:r>
              <a:rPr lang="en-US" dirty="0">
                <a:latin typeface="Montserrat" panose="02000505000000020004" pitchFamily="2" charset="77"/>
              </a:rPr>
              <a:t>Jim Whyte</a:t>
            </a:r>
          </a:p>
          <a:p>
            <a:pPr algn="l">
              <a:lnSpc>
                <a:spcPct val="100000"/>
              </a:lnSpc>
            </a:pPr>
            <a:r>
              <a:rPr lang="en-US" sz="1600" dirty="0">
                <a:latin typeface="Montserrat" panose="02000505000000020004" pitchFamily="2" charset="77"/>
              </a:rPr>
              <a:t>The Central West End Neighborhood Security Initiative </a:t>
            </a:r>
          </a:p>
          <a:p>
            <a:pPr algn="l">
              <a:lnSpc>
                <a:spcPct val="100000"/>
              </a:lnSpc>
            </a:pPr>
            <a:r>
              <a:rPr lang="en-US" sz="1600" dirty="0">
                <a:latin typeface="Montserrat" panose="02000505000000020004" pitchFamily="2" charset="77"/>
              </a:rPr>
              <a:t>447 N. Euclid Ave, St. Louis, MO 63108</a:t>
            </a:r>
          </a:p>
          <a:p>
            <a:pPr algn="l">
              <a:lnSpc>
                <a:spcPct val="100000"/>
              </a:lnSpc>
            </a:pPr>
            <a:r>
              <a:rPr lang="en-US" sz="1600" dirty="0">
                <a:latin typeface="Montserrat" panose="02000505000000020004" pitchFamily="2" charset="77"/>
              </a:rPr>
              <a:t>jwhyte@cwensi.com</a:t>
            </a:r>
          </a:p>
          <a:p>
            <a:pPr algn="l">
              <a:lnSpc>
                <a:spcPct val="100000"/>
              </a:lnSpc>
            </a:pPr>
            <a:r>
              <a:rPr lang="en-US" sz="1600" dirty="0">
                <a:latin typeface="Montserrat" panose="02000505000000020004" pitchFamily="2" charset="77"/>
              </a:rPr>
              <a:t>314.454.5808</a:t>
            </a:r>
          </a:p>
          <a:p>
            <a:endParaRPr lang="en-US" dirty="0">
              <a:latin typeface="Montserrat" panose="02000505000000020004" pitchFamily="2" charset="77"/>
            </a:endParaRPr>
          </a:p>
        </p:txBody>
      </p:sp>
      <p:pic>
        <p:nvPicPr>
          <p:cNvPr id="5" name="Picture 4" descr="Logo&#10;&#10;Description automatically generated">
            <a:extLst>
              <a:ext uri="{FF2B5EF4-FFF2-40B4-BE49-F238E27FC236}">
                <a16:creationId xmlns:a16="http://schemas.microsoft.com/office/drawing/2014/main" id="{C27B7127-FF8E-554B-9E9C-DE3C3DB6020D}"/>
              </a:ext>
            </a:extLst>
          </p:cNvPr>
          <p:cNvPicPr>
            <a:picLocks noChangeAspect="1"/>
          </p:cNvPicPr>
          <p:nvPr/>
        </p:nvPicPr>
        <p:blipFill>
          <a:blip r:embed="rId2"/>
          <a:stretch>
            <a:fillRect/>
          </a:stretch>
        </p:blipFill>
        <p:spPr>
          <a:xfrm>
            <a:off x="4155786" y="4360000"/>
            <a:ext cx="1573838" cy="1655764"/>
          </a:xfrm>
          <a:prstGeom prst="rect">
            <a:avLst/>
          </a:prstGeom>
        </p:spPr>
      </p:pic>
      <p:sp>
        <p:nvSpPr>
          <p:cNvPr id="8" name="Title 1">
            <a:extLst>
              <a:ext uri="{FF2B5EF4-FFF2-40B4-BE49-F238E27FC236}">
                <a16:creationId xmlns:a16="http://schemas.microsoft.com/office/drawing/2014/main" id="{4BFB6163-55D3-7648-BAE4-59CFE3A9D5E7}"/>
              </a:ext>
            </a:extLst>
          </p:cNvPr>
          <p:cNvSpPr txBox="1">
            <a:spLocks/>
          </p:cNvSpPr>
          <p:nvPr/>
        </p:nvSpPr>
        <p:spPr>
          <a:xfrm>
            <a:off x="2242509" y="1670118"/>
            <a:ext cx="6492396" cy="8871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b="1" dirty="0">
              <a:solidFill>
                <a:srgbClr val="1F3457"/>
              </a:solidFill>
              <a:latin typeface="Montserrat" panose="02000505000000020004" pitchFamily="2" charset="77"/>
            </a:endParaRPr>
          </a:p>
        </p:txBody>
      </p:sp>
    </p:spTree>
    <p:extLst>
      <p:ext uri="{BB962C8B-B14F-4D97-AF65-F5344CB8AC3E}">
        <p14:creationId xmlns:p14="http://schemas.microsoft.com/office/powerpoint/2010/main" val="1439684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639762"/>
          </a:xfrm>
        </p:spPr>
        <p:txBody>
          <a:bodyPr anchor="t">
            <a:noAutofit/>
          </a:bodyPr>
          <a:lstStyle/>
          <a:p>
            <a:pPr algn="l"/>
            <a:r>
              <a:rPr lang="en-US" sz="2600" b="1" dirty="0"/>
              <a:t>24-008710 Theft of a MV on 03/01/2024 at 7:19 pm</a:t>
            </a:r>
            <a:endParaRPr lang="en-US" sz="2600" dirty="0"/>
          </a:p>
        </p:txBody>
      </p:sp>
      <p:sp>
        <p:nvSpPr>
          <p:cNvPr id="5" name="Content Placeholder 4"/>
          <p:cNvSpPr>
            <a:spLocks noGrp="1"/>
          </p:cNvSpPr>
          <p:nvPr>
            <p:ph sz="half" idx="1"/>
          </p:nvPr>
        </p:nvSpPr>
        <p:spPr>
          <a:xfrm>
            <a:off x="1981200" y="914401"/>
            <a:ext cx="4038600" cy="5714999"/>
          </a:xfrm>
        </p:spPr>
        <p:txBody>
          <a:bodyPr>
            <a:normAutofit fontScale="62500" lnSpcReduction="20000"/>
          </a:bodyPr>
          <a:lstStyle/>
          <a:p>
            <a:r>
              <a:rPr lang="en-US" dirty="0"/>
              <a:t>NSI was contacted by email from the victim and witness, a neighbor, advising of the theft of her 2015 Kia Soul.  </a:t>
            </a:r>
          </a:p>
          <a:p>
            <a:r>
              <a:rPr lang="en-US" dirty="0"/>
              <a:t>Witness advised a dark car and multiple suspects were involved.  </a:t>
            </a:r>
          </a:p>
          <a:p>
            <a:r>
              <a:rPr lang="en-US" dirty="0"/>
              <a:t>NSI video review shows a black, </a:t>
            </a:r>
            <a:r>
              <a:rPr lang="en-US" dirty="0" err="1"/>
              <a:t>Checy</a:t>
            </a:r>
            <a:r>
              <a:rPr lang="en-US" dirty="0"/>
              <a:t> Impala, 4dr, occupied by 4 subjects in the area of the theft.  </a:t>
            </a:r>
          </a:p>
          <a:p>
            <a:r>
              <a:rPr lang="en-US" dirty="0"/>
              <a:t>We see the Impala pull into the east driveway of 4501 Maryland and let two subjects out of the car.</a:t>
            </a:r>
          </a:p>
          <a:p>
            <a:r>
              <a:rPr lang="en-US" dirty="0"/>
              <a:t>Later we see the occupants of the Chevy Impala break into a car on the south side of Maryland, east of Taylor.  </a:t>
            </a:r>
          </a:p>
          <a:p>
            <a:r>
              <a:rPr lang="en-US" dirty="0"/>
              <a:t>As the stolen Kia and Impala head west on Maryland, one of the occupants of the Kia jumps out at Euclid and tries opening the car door of a parked vehicle as the owner walks away.</a:t>
            </a:r>
          </a:p>
          <a:p>
            <a:r>
              <a:rPr lang="en-US" dirty="0"/>
              <a:t>Both vehicles last seen heading north on </a:t>
            </a:r>
            <a:r>
              <a:rPr lang="en-US" dirty="0" err="1"/>
              <a:t>Kingshighway</a:t>
            </a:r>
            <a:r>
              <a:rPr lang="en-US" dirty="0"/>
              <a:t> from Maryland.</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172200" y="990601"/>
            <a:ext cx="4038600" cy="325775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72201" y="4495801"/>
            <a:ext cx="3997209" cy="1743075"/>
          </a:xfrm>
          <a:prstGeom prst="rect">
            <a:avLst/>
          </a:prstGeom>
          <a:noFill/>
          <a:ln w="9525">
            <a:noFill/>
            <a:miter lim="800000"/>
            <a:headEnd/>
            <a:tailEnd/>
          </a:ln>
        </p:spPr>
      </p:pic>
    </p:spTree>
    <p:extLst>
      <p:ext uri="{BB962C8B-B14F-4D97-AF65-F5344CB8AC3E}">
        <p14:creationId xmlns:p14="http://schemas.microsoft.com/office/powerpoint/2010/main" val="1119159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chor="t">
            <a:normAutofit fontScale="90000"/>
          </a:bodyPr>
          <a:lstStyle/>
          <a:p>
            <a:pPr algn="l"/>
            <a:r>
              <a:rPr lang="en-US" sz="2800" dirty="0"/>
              <a:t>24-009367 Carjacking 4309 Chouteau 3/06/2024 at approximately 09:40 am</a:t>
            </a:r>
            <a:br>
              <a:rPr lang="en-US" sz="2800" dirty="0"/>
            </a:br>
            <a:endParaRPr lang="en-US" sz="2800" dirty="0"/>
          </a:p>
        </p:txBody>
      </p:sp>
      <p:sp>
        <p:nvSpPr>
          <p:cNvPr id="3" name="Content Placeholder 2"/>
          <p:cNvSpPr>
            <a:spLocks noGrp="1"/>
          </p:cNvSpPr>
          <p:nvPr>
            <p:ph sz="half" idx="1"/>
          </p:nvPr>
        </p:nvSpPr>
        <p:spPr>
          <a:xfrm>
            <a:off x="1981200" y="1295401"/>
            <a:ext cx="4343400" cy="5333999"/>
          </a:xfrm>
        </p:spPr>
        <p:txBody>
          <a:bodyPr>
            <a:normAutofit fontScale="55000" lnSpcReduction="20000"/>
          </a:bodyPr>
          <a:lstStyle/>
          <a:p>
            <a:r>
              <a:rPr lang="en-US" dirty="0">
                <a:solidFill>
                  <a:srgbClr val="242424"/>
                </a:solidFill>
                <a:latin typeface="Segoe UI" panose="020B0502040204020203" pitchFamily="34" charset="0"/>
              </a:rPr>
              <a:t>The NSI Camera Team received information relative to a “Carjacking” that occurred at 4309 Chouteau.</a:t>
            </a:r>
          </a:p>
          <a:p>
            <a:r>
              <a:rPr lang="en-US" dirty="0">
                <a:solidFill>
                  <a:srgbClr val="242424"/>
                </a:solidFill>
                <a:latin typeface="Segoe UI" panose="020B0502040204020203" pitchFamily="34" charset="0"/>
              </a:rPr>
              <a:t>The victim was sitting inside his vehicle, when two suspects walked up to his driver's side door and told the driver to get out of his vehicle. </a:t>
            </a:r>
          </a:p>
          <a:p>
            <a:r>
              <a:rPr lang="en-US" dirty="0">
                <a:solidFill>
                  <a:srgbClr val="242424"/>
                </a:solidFill>
                <a:latin typeface="Segoe UI" panose="020B0502040204020203" pitchFamily="34" charset="0"/>
              </a:rPr>
              <a:t>The suspects were described as:</a:t>
            </a:r>
          </a:p>
          <a:p>
            <a:r>
              <a:rPr lang="en-US" dirty="0">
                <a:solidFill>
                  <a:srgbClr val="242424"/>
                </a:solidFill>
                <a:latin typeface="Segoe UI" panose="020B0502040204020203" pitchFamily="34" charset="0"/>
              </a:rPr>
              <a:t>B/M 20-25 years old, 6'0", white/black jacket, skinny build, dark complexion, and wearing a dark ski mask.</a:t>
            </a:r>
          </a:p>
          <a:p>
            <a:r>
              <a:rPr lang="en-US" dirty="0">
                <a:solidFill>
                  <a:srgbClr val="242424"/>
                </a:solidFill>
                <a:latin typeface="Segoe UI" panose="020B0502040204020203" pitchFamily="34" charset="0"/>
              </a:rPr>
              <a:t>B/F 20-25 years old, 5'05", gray sweatpants, gray sweatshirt, large build, dark complexion, and wearing a dark ski mask.</a:t>
            </a:r>
          </a:p>
          <a:p>
            <a:r>
              <a:rPr lang="en-US" dirty="0">
                <a:solidFill>
                  <a:srgbClr val="242424"/>
                </a:solidFill>
                <a:latin typeface="Segoe UI" panose="020B0502040204020203" pitchFamily="34" charset="0"/>
              </a:rPr>
              <a:t>The male suspect had his hand inside his waistband.  Believing that the male suspect had a weapon the victim complied. </a:t>
            </a:r>
          </a:p>
          <a:p>
            <a:r>
              <a:rPr lang="en-US" dirty="0">
                <a:solidFill>
                  <a:srgbClr val="242424"/>
                </a:solidFill>
                <a:latin typeface="Segoe UI" panose="020B0502040204020203" pitchFamily="34" charset="0"/>
              </a:rPr>
              <a:t>Both suspects got into the vehicle and traveled westbound on Chouteau Ave out of sight. </a:t>
            </a:r>
          </a:p>
          <a:p>
            <a:r>
              <a:rPr lang="en-US" dirty="0">
                <a:solidFill>
                  <a:srgbClr val="242424"/>
                </a:solidFill>
                <a:latin typeface="Segoe UI" panose="020B0502040204020203" pitchFamily="34" charset="0"/>
              </a:rPr>
              <a:t>The victim vehicle was a Gray 2023 Toyota Camry with Michigan license plate 02923RF (2024).</a:t>
            </a:r>
          </a:p>
          <a:p>
            <a:r>
              <a:rPr lang="en-US" dirty="0">
                <a:solidFill>
                  <a:srgbClr val="242424"/>
                </a:solidFill>
                <a:latin typeface="Segoe UI" panose="020B0502040204020203" pitchFamily="34" charset="0"/>
              </a:rPr>
              <a:t>A review of the cameras in the area revealed the stolen vehicle as well as the suspects.</a:t>
            </a:r>
          </a:p>
          <a:p>
            <a:pPr>
              <a:buNone/>
            </a:pPr>
            <a:endParaRPr lang="en-US" dirty="0">
              <a:solidFill>
                <a:srgbClr val="FF0000"/>
              </a:solidFill>
            </a:endParaRPr>
          </a:p>
        </p:txBody>
      </p:sp>
      <p:pic>
        <p:nvPicPr>
          <p:cNvPr id="7" name="Content Placeholder 6">
            <a:extLst>
              <a:ext uri="{FF2B5EF4-FFF2-40B4-BE49-F238E27FC236}">
                <a16:creationId xmlns:a16="http://schemas.microsoft.com/office/drawing/2014/main" id="{FCB6FA9A-1F45-F4F4-971E-24C4CAC737A7}"/>
              </a:ext>
            </a:extLst>
          </p:cNvPr>
          <p:cNvPicPr>
            <a:picLocks noGrp="1" noChangeAspect="1"/>
          </p:cNvPicPr>
          <p:nvPr>
            <p:ph sz="half" idx="2"/>
          </p:nvPr>
        </p:nvPicPr>
        <p:blipFill>
          <a:blip r:embed="rId2" cstate="print"/>
          <a:stretch>
            <a:fillRect/>
          </a:stretch>
        </p:blipFill>
        <p:spPr>
          <a:xfrm>
            <a:off x="6477001" y="1295400"/>
            <a:ext cx="1982237" cy="3657600"/>
          </a:xfrm>
          <a:prstGeom prst="rect">
            <a:avLst/>
          </a:prstGeom>
        </p:spPr>
      </p:pic>
      <p:pic>
        <p:nvPicPr>
          <p:cNvPr id="8" name="Picture 7">
            <a:extLst>
              <a:ext uri="{FF2B5EF4-FFF2-40B4-BE49-F238E27FC236}">
                <a16:creationId xmlns:a16="http://schemas.microsoft.com/office/drawing/2014/main" id="{43071312-8686-2AC3-168D-B536FC92622A}"/>
              </a:ext>
            </a:extLst>
          </p:cNvPr>
          <p:cNvPicPr>
            <a:picLocks noChangeAspect="1"/>
          </p:cNvPicPr>
          <p:nvPr/>
        </p:nvPicPr>
        <p:blipFill>
          <a:blip r:embed="rId3" cstate="print"/>
          <a:stretch>
            <a:fillRect/>
          </a:stretch>
        </p:blipFill>
        <p:spPr>
          <a:xfrm>
            <a:off x="8610336" y="1295400"/>
            <a:ext cx="1825432" cy="3657600"/>
          </a:xfrm>
          <a:prstGeom prst="rect">
            <a:avLst/>
          </a:prstGeom>
        </p:spPr>
      </p:pic>
    </p:spTree>
    <p:extLst>
      <p:ext uri="{BB962C8B-B14F-4D97-AF65-F5344CB8AC3E}">
        <p14:creationId xmlns:p14="http://schemas.microsoft.com/office/powerpoint/2010/main" val="65709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normAutofit/>
          </a:bodyPr>
          <a:lstStyle/>
          <a:p>
            <a:r>
              <a:rPr lang="en-US" sz="2800" u="sng" dirty="0"/>
              <a:t>CWE Burglary Suspect</a:t>
            </a:r>
          </a:p>
        </p:txBody>
      </p:sp>
      <p:sp>
        <p:nvSpPr>
          <p:cNvPr id="3" name="Content Placeholder 2"/>
          <p:cNvSpPr>
            <a:spLocks noGrp="1"/>
          </p:cNvSpPr>
          <p:nvPr>
            <p:ph sz="half" idx="1"/>
          </p:nvPr>
        </p:nvSpPr>
        <p:spPr>
          <a:xfrm>
            <a:off x="1981200" y="990601"/>
            <a:ext cx="4038600" cy="5714999"/>
          </a:xfrm>
        </p:spPr>
        <p:txBody>
          <a:bodyPr>
            <a:normAutofit fontScale="77500" lnSpcReduction="20000"/>
          </a:bodyPr>
          <a:lstStyle/>
          <a:p>
            <a:pPr algn="ctr"/>
            <a:r>
              <a:rPr lang="en-US" u="sng" dirty="0"/>
              <a:t>2024 Burglaries</a:t>
            </a:r>
          </a:p>
          <a:p>
            <a:r>
              <a:rPr lang="en-US" dirty="0"/>
              <a:t>2/9- Theft of a Lawn Mower 4719 Westminster</a:t>
            </a:r>
          </a:p>
          <a:p>
            <a:r>
              <a:rPr lang="en-US" dirty="0"/>
              <a:t>2/9- Stole bike from 226 N. Euclid</a:t>
            </a:r>
          </a:p>
          <a:p>
            <a:r>
              <a:rPr lang="en-US" dirty="0"/>
              <a:t>2/9- Stole bike from 4500 block of Westminster</a:t>
            </a:r>
          </a:p>
          <a:p>
            <a:r>
              <a:rPr lang="en-US" dirty="0"/>
              <a:t>2/9- Stolen Lawn Equipment 5275 Westminster</a:t>
            </a:r>
          </a:p>
          <a:p>
            <a:r>
              <a:rPr lang="en-US" dirty="0"/>
              <a:t>2/13- Stole Lawn equipment #91 Waterman Pl.</a:t>
            </a:r>
          </a:p>
          <a:p>
            <a:r>
              <a:rPr lang="en-US" dirty="0"/>
              <a:t>2/15- Trespassing 4454 </a:t>
            </a:r>
            <a:r>
              <a:rPr lang="en-US" dirty="0" err="1"/>
              <a:t>Lindell</a:t>
            </a:r>
            <a:endParaRPr lang="en-US" dirty="0"/>
          </a:p>
          <a:p>
            <a:r>
              <a:rPr lang="en-US" dirty="0"/>
              <a:t>2/10- Trespassing 4393 Westminster</a:t>
            </a:r>
          </a:p>
          <a:p>
            <a:r>
              <a:rPr lang="en-US" dirty="0"/>
              <a:t>2/21- Burglary 5015 Westminster (Abated by Death)</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6172200" y="1066800"/>
            <a:ext cx="2440838" cy="1981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72201" y="3276600"/>
            <a:ext cx="2445091" cy="1981200"/>
          </a:xfrm>
          <a:prstGeom prst="rect">
            <a:avLst/>
          </a:prstGeom>
          <a:noFill/>
          <a:ln w="9525">
            <a:noFill/>
            <a:miter lim="800000"/>
            <a:headEnd/>
            <a:tailEnd/>
          </a:ln>
        </p:spPr>
      </p:pic>
      <p:sp>
        <p:nvSpPr>
          <p:cNvPr id="7" name="TextBox 6"/>
          <p:cNvSpPr txBox="1"/>
          <p:nvPr/>
        </p:nvSpPr>
        <p:spPr>
          <a:xfrm>
            <a:off x="6172200" y="5562601"/>
            <a:ext cx="4114800" cy="646331"/>
          </a:xfrm>
          <a:prstGeom prst="rect">
            <a:avLst/>
          </a:prstGeom>
          <a:noFill/>
        </p:spPr>
        <p:txBody>
          <a:bodyPr wrap="square" rtlCol="0">
            <a:spAutoFit/>
          </a:bodyPr>
          <a:lstStyle/>
          <a:p>
            <a:r>
              <a:rPr lang="en-US" dirty="0">
                <a:solidFill>
                  <a:srgbClr val="FF0000"/>
                </a:solidFill>
              </a:rPr>
              <a:t>Prolific Burglar </a:t>
            </a:r>
            <a:r>
              <a:rPr lang="en-US" dirty="0" err="1">
                <a:solidFill>
                  <a:srgbClr val="FF0000"/>
                </a:solidFill>
              </a:rPr>
              <a:t>Geanard</a:t>
            </a:r>
            <a:r>
              <a:rPr lang="en-US" dirty="0">
                <a:solidFill>
                  <a:srgbClr val="FF0000"/>
                </a:solidFill>
              </a:rPr>
              <a:t> Howard was shot after breaking into an occupied dwelling.</a:t>
            </a:r>
          </a:p>
        </p:txBody>
      </p:sp>
    </p:spTree>
    <p:extLst>
      <p:ext uri="{BB962C8B-B14F-4D97-AF65-F5344CB8AC3E}">
        <p14:creationId xmlns:p14="http://schemas.microsoft.com/office/powerpoint/2010/main" val="63353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C550-5445-4798-83A0-38CD9EFCEAFA}"/>
              </a:ext>
            </a:extLst>
          </p:cNvPr>
          <p:cNvSpPr>
            <a:spLocks noGrp="1"/>
          </p:cNvSpPr>
          <p:nvPr>
            <p:ph type="ctrTitle"/>
          </p:nvPr>
        </p:nvSpPr>
        <p:spPr>
          <a:xfrm>
            <a:off x="6730000" y="639097"/>
            <a:ext cx="4813072" cy="3686015"/>
          </a:xfrm>
        </p:spPr>
        <p:txBody>
          <a:bodyPr>
            <a:normAutofit/>
          </a:bodyPr>
          <a:lstStyle/>
          <a:p>
            <a:r>
              <a:rPr lang="en-US" sz="5000" dirty="0"/>
              <a:t>NSI Outreach Program</a:t>
            </a:r>
            <a:br>
              <a:rPr lang="en-US" sz="5000" dirty="0"/>
            </a:br>
            <a:r>
              <a:rPr lang="en-US" sz="5000" dirty="0"/>
              <a:t>Updates</a:t>
            </a:r>
          </a:p>
        </p:txBody>
      </p:sp>
      <p:sp>
        <p:nvSpPr>
          <p:cNvPr id="3" name="Subtitle 2">
            <a:extLst>
              <a:ext uri="{FF2B5EF4-FFF2-40B4-BE49-F238E27FC236}">
                <a16:creationId xmlns:a16="http://schemas.microsoft.com/office/drawing/2014/main" id="{683A6376-5EF9-4389-B689-CE41E5B36E5B}"/>
              </a:ext>
            </a:extLst>
          </p:cNvPr>
          <p:cNvSpPr>
            <a:spLocks noGrp="1"/>
          </p:cNvSpPr>
          <p:nvPr>
            <p:ph type="subTitle" idx="1"/>
          </p:nvPr>
        </p:nvSpPr>
        <p:spPr>
          <a:xfrm>
            <a:off x="6729999" y="4455621"/>
            <a:ext cx="4829101" cy="1238616"/>
          </a:xfrm>
        </p:spPr>
        <p:txBody>
          <a:bodyPr>
            <a:normAutofit/>
          </a:bodyPr>
          <a:lstStyle/>
          <a:p>
            <a:r>
              <a:rPr lang="en-US" dirty="0">
                <a:solidFill>
                  <a:schemeClr val="tx1">
                    <a:lumMod val="85000"/>
                    <a:lumOff val="15000"/>
                  </a:schemeClr>
                </a:solidFill>
              </a:rPr>
              <a:t>February 2024</a:t>
            </a:r>
          </a:p>
        </p:txBody>
      </p:sp>
      <p:pic>
        <p:nvPicPr>
          <p:cNvPr id="5" name="Picture 4" descr="A colorful background with white dots and dots&#10;&#10;Description automatically generated">
            <a:extLst>
              <a:ext uri="{FF2B5EF4-FFF2-40B4-BE49-F238E27FC236}">
                <a16:creationId xmlns:a16="http://schemas.microsoft.com/office/drawing/2014/main" id="{CCB7C1DA-8E89-4841-C472-50E70CC214F2}"/>
              </a:ext>
            </a:extLst>
          </p:cNvPr>
          <p:cNvPicPr>
            <a:picLocks noChangeAspect="1"/>
          </p:cNvPicPr>
          <p:nvPr/>
        </p:nvPicPr>
        <p:blipFill rotWithShape="1">
          <a:blip r:embed="rId3"/>
          <a:srcRect l="37000" r="4102" b="-1"/>
          <a:stretch/>
        </p:blipFill>
        <p:spPr>
          <a:xfrm>
            <a:off x="633999" y="640081"/>
            <a:ext cx="5462001" cy="5054156"/>
          </a:xfrm>
          <a:prstGeom prst="rect">
            <a:avLst/>
          </a:prstGeom>
        </p:spPr>
      </p:pic>
    </p:spTree>
    <p:extLst>
      <p:ext uri="{BB962C8B-B14F-4D97-AF65-F5344CB8AC3E}">
        <p14:creationId xmlns:p14="http://schemas.microsoft.com/office/powerpoint/2010/main" val="185137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7" name="Rectangle 86">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8" name="Straight Connector 87">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9" name="Rectangle 88">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788F1-BA12-65B4-307F-895EBE7D70BD}"/>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February 2024 – 51 Total Engagements  </a:t>
            </a:r>
          </a:p>
        </p:txBody>
      </p:sp>
      <p:cxnSp>
        <p:nvCxnSpPr>
          <p:cNvPr id="90" name="Straight Connector 89">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D841E764-4629-49E0-994A-6F92FEFB9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5" name="Rectangle 84">
            <a:extLst>
              <a:ext uri="{FF2B5EF4-FFF2-40B4-BE49-F238E27FC236}">
                <a16:creationId xmlns:a16="http://schemas.microsoft.com/office/drawing/2014/main" id="{95635077-9890-4CC8-9792-28743EBF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 name="Chart 3">
            <a:extLst>
              <a:ext uri="{FF2B5EF4-FFF2-40B4-BE49-F238E27FC236}">
                <a16:creationId xmlns:a16="http://schemas.microsoft.com/office/drawing/2014/main" id="{BFAA8DD5-BBFD-E980-30BB-C1D98ECA1000}"/>
              </a:ext>
            </a:extLst>
          </p:cNvPr>
          <p:cNvGraphicFramePr>
            <a:graphicFrameLocks/>
          </p:cNvGraphicFramePr>
          <p:nvPr>
            <p:extLst>
              <p:ext uri="{D42A27DB-BD31-4B8C-83A1-F6EECF244321}">
                <p14:modId xmlns:p14="http://schemas.microsoft.com/office/powerpoint/2010/main" val="726709520"/>
              </p:ext>
            </p:extLst>
          </p:nvPr>
        </p:nvGraphicFramePr>
        <p:xfrm>
          <a:off x="0" y="152405"/>
          <a:ext cx="12191999" cy="4750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16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9FDE39-3493-BFA0-99CD-966DE7B1A278}"/>
            </a:ext>
          </a:extLst>
        </p:cNvPr>
        <p:cNvGrpSpPr/>
        <p:nvPr/>
      </p:nvGrpSpPr>
      <p:grpSpPr>
        <a:xfrm>
          <a:off x="0" y="0"/>
          <a:ext cx="0" cy="0"/>
          <a:chOff x="0" y="0"/>
          <a:chExt cx="0" cy="0"/>
        </a:xfrm>
      </p:grpSpPr>
      <p:sp>
        <p:nvSpPr>
          <p:cNvPr id="96" name="Rectangle 95">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8" name="Rectangle 97">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0" name="Straight Connector 99">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2" name="Rectangle 101">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2D531-74B7-154B-7794-5D5D262D760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800" dirty="0">
                <a:solidFill>
                  <a:schemeClr val="tx1">
                    <a:lumMod val="85000"/>
                    <a:lumOff val="15000"/>
                  </a:schemeClr>
                </a:solidFill>
              </a:rPr>
              <a:t>February 2024 – 51 Total Engagements </a:t>
            </a:r>
          </a:p>
        </p:txBody>
      </p:sp>
      <p:cxnSp>
        <p:nvCxnSpPr>
          <p:cNvPr id="104" name="Straight Connector 103">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D841E764-4629-49E0-994A-6F92FEFB9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8" name="Rectangle 107">
            <a:extLst>
              <a:ext uri="{FF2B5EF4-FFF2-40B4-BE49-F238E27FC236}">
                <a16:creationId xmlns:a16="http://schemas.microsoft.com/office/drawing/2014/main" id="{95635077-9890-4CC8-9792-28743EBF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 name="Chart 2">
            <a:extLst>
              <a:ext uri="{FF2B5EF4-FFF2-40B4-BE49-F238E27FC236}">
                <a16:creationId xmlns:a16="http://schemas.microsoft.com/office/drawing/2014/main" id="{87EE6DC0-7E29-76C4-8E0B-38E45F265F5E}"/>
              </a:ext>
            </a:extLst>
          </p:cNvPr>
          <p:cNvGraphicFramePr>
            <a:graphicFrameLocks/>
          </p:cNvGraphicFramePr>
          <p:nvPr>
            <p:extLst>
              <p:ext uri="{D42A27DB-BD31-4B8C-83A1-F6EECF244321}">
                <p14:modId xmlns:p14="http://schemas.microsoft.com/office/powerpoint/2010/main" val="3163107515"/>
              </p:ext>
            </p:extLst>
          </p:nvPr>
        </p:nvGraphicFramePr>
        <p:xfrm>
          <a:off x="635457" y="640080"/>
          <a:ext cx="10916463" cy="3602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639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A0021B-C26E-29B8-2BE6-7543301E455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0" name="Rectangle 59">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2" name="Straight Connector 61">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4" name="Rectangle 63">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E3DCA3E-27AC-A35C-8C98-FED9710D08F2}"/>
              </a:ext>
            </a:extLst>
          </p:cNvPr>
          <p:cNvSpPr>
            <a:spLocks noGrp="1"/>
          </p:cNvSpPr>
          <p:nvPr>
            <p:ph type="title"/>
          </p:nvPr>
        </p:nvSpPr>
        <p:spPr>
          <a:xfrm>
            <a:off x="8096885" y="640080"/>
            <a:ext cx="3659246" cy="2926080"/>
          </a:xfrm>
        </p:spPr>
        <p:txBody>
          <a:bodyPr vert="horz" lIns="91440" tIns="45720" rIns="91440" bIns="45720" rtlCol="0" anchor="b">
            <a:normAutofit fontScale="90000"/>
          </a:bodyPr>
          <a:lstStyle/>
          <a:p>
            <a:r>
              <a:rPr lang="en-US" sz="4400" dirty="0">
                <a:solidFill>
                  <a:srgbClr val="FFFFFF"/>
                </a:solidFill>
              </a:rPr>
              <a:t>February 2024 – Demographics of Engaged Individuals</a:t>
            </a:r>
          </a:p>
        </p:txBody>
      </p:sp>
      <p:sp>
        <p:nvSpPr>
          <p:cNvPr id="68" name="Rectangle 67">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 name="Chart 3">
            <a:extLst>
              <a:ext uri="{FF2B5EF4-FFF2-40B4-BE49-F238E27FC236}">
                <a16:creationId xmlns:a16="http://schemas.microsoft.com/office/drawing/2014/main" id="{D1B2A221-7B44-CCAA-DD5B-0C23715CDFF6}"/>
              </a:ext>
            </a:extLst>
          </p:cNvPr>
          <p:cNvGraphicFramePr>
            <a:graphicFrameLocks/>
          </p:cNvGraphicFramePr>
          <p:nvPr>
            <p:extLst>
              <p:ext uri="{D42A27DB-BD31-4B8C-83A1-F6EECF244321}">
                <p14:modId xmlns:p14="http://schemas.microsoft.com/office/powerpoint/2010/main" val="796137218"/>
              </p:ext>
            </p:extLst>
          </p:nvPr>
        </p:nvGraphicFramePr>
        <p:xfrm>
          <a:off x="0" y="0"/>
          <a:ext cx="7550685"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84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CBC3E0-2A68-C5D1-FF1C-47923EB982F0}"/>
            </a:ext>
          </a:extLst>
        </p:cNvPr>
        <p:cNvGrpSpPr/>
        <p:nvPr/>
      </p:nvGrpSpPr>
      <p:grpSpPr>
        <a:xfrm>
          <a:off x="0" y="0"/>
          <a:ext cx="0" cy="0"/>
          <a:chOff x="0" y="0"/>
          <a:chExt cx="0" cy="0"/>
        </a:xfrm>
      </p:grpSpPr>
      <p:sp>
        <p:nvSpPr>
          <p:cNvPr id="109" name="Rectangle 108">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0" name="Rectangle 109">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1" name="Straight Connector 110">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2" name="Rectangle 11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B7B5347-CC25-606D-3693-CC3FD3373F2E}"/>
              </a:ext>
            </a:extLst>
          </p:cNvPr>
          <p:cNvSpPr>
            <a:spLocks noGrp="1"/>
          </p:cNvSpPr>
          <p:nvPr>
            <p:ph type="title"/>
          </p:nvPr>
        </p:nvSpPr>
        <p:spPr>
          <a:xfrm>
            <a:off x="8096885" y="640080"/>
            <a:ext cx="3659246" cy="2926080"/>
          </a:xfrm>
        </p:spPr>
        <p:txBody>
          <a:bodyPr vert="horz" lIns="91440" tIns="45720" rIns="91440" bIns="45720" rtlCol="0" anchor="b">
            <a:normAutofit fontScale="90000"/>
          </a:bodyPr>
          <a:lstStyle/>
          <a:p>
            <a:r>
              <a:rPr lang="en-US" sz="4400" dirty="0" err="1">
                <a:solidFill>
                  <a:srgbClr val="FFFFFF"/>
                </a:solidFill>
              </a:rPr>
              <a:t>Feburary</a:t>
            </a:r>
            <a:r>
              <a:rPr lang="en-US" sz="4400" dirty="0">
                <a:solidFill>
                  <a:srgbClr val="FFFFFF"/>
                </a:solidFill>
              </a:rPr>
              <a:t> 2024 – Demographics of Engaged Individuals</a:t>
            </a:r>
          </a:p>
        </p:txBody>
      </p:sp>
      <p:sp>
        <p:nvSpPr>
          <p:cNvPr id="114" name="Rectangle 113">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3" name="Chart 2">
            <a:extLst>
              <a:ext uri="{FF2B5EF4-FFF2-40B4-BE49-F238E27FC236}">
                <a16:creationId xmlns:a16="http://schemas.microsoft.com/office/drawing/2014/main" id="{C3C96672-5AF1-A413-135A-FADCF7F2FF98}"/>
              </a:ext>
            </a:extLst>
          </p:cNvPr>
          <p:cNvGraphicFramePr>
            <a:graphicFrameLocks/>
          </p:cNvGraphicFramePr>
          <p:nvPr>
            <p:extLst>
              <p:ext uri="{D42A27DB-BD31-4B8C-83A1-F6EECF244321}">
                <p14:modId xmlns:p14="http://schemas.microsoft.com/office/powerpoint/2010/main" val="3929756848"/>
              </p:ext>
            </p:extLst>
          </p:nvPr>
        </p:nvGraphicFramePr>
        <p:xfrm>
          <a:off x="633999" y="640080"/>
          <a:ext cx="6275667"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618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3" name="Rectangle 72">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4" name="Straight Connector 7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788F1-BA12-65B4-307F-895EBE7D70BD}"/>
              </a:ext>
            </a:extLst>
          </p:cNvPr>
          <p:cNvSpPr>
            <a:spLocks noGrp="1"/>
          </p:cNvSpPr>
          <p:nvPr>
            <p:ph type="title"/>
          </p:nvPr>
        </p:nvSpPr>
        <p:spPr>
          <a:xfrm>
            <a:off x="5515568" y="3775227"/>
            <a:ext cx="6253317" cy="1882235"/>
          </a:xfrm>
        </p:spPr>
        <p:txBody>
          <a:bodyPr vert="horz" lIns="91440" tIns="45720" rIns="91440" bIns="45720" rtlCol="0" anchor="b">
            <a:normAutofit fontScale="90000"/>
          </a:bodyPr>
          <a:lstStyle/>
          <a:p>
            <a:br>
              <a:rPr lang="en-US" sz="2600" b="1" u="sng" dirty="0">
                <a:solidFill>
                  <a:srgbClr val="2C4562"/>
                </a:solidFill>
              </a:rPr>
            </a:br>
            <a:br>
              <a:rPr lang="en-US" sz="2600" b="1" u="sng" dirty="0">
                <a:solidFill>
                  <a:srgbClr val="2C4562"/>
                </a:solidFill>
              </a:rPr>
            </a:br>
            <a:r>
              <a:rPr lang="en-US" sz="2600" b="1" u="sng" dirty="0">
                <a:solidFill>
                  <a:srgbClr val="2C4562"/>
                </a:solidFill>
              </a:rPr>
              <a:t>Latest Developments</a:t>
            </a:r>
            <a:r>
              <a:rPr lang="en-US" sz="2600" dirty="0">
                <a:solidFill>
                  <a:srgbClr val="2C4562"/>
                </a:solidFill>
              </a:rPr>
              <a:t>:</a:t>
            </a:r>
            <a:br>
              <a:rPr lang="en-US" sz="2600" dirty="0">
                <a:solidFill>
                  <a:srgbClr val="2C4562"/>
                </a:solidFill>
              </a:rPr>
            </a:br>
            <a:br>
              <a:rPr lang="en-US" sz="2600" dirty="0">
                <a:solidFill>
                  <a:srgbClr val="2C4562"/>
                </a:solidFill>
              </a:rPr>
            </a:br>
            <a:r>
              <a:rPr lang="en-US" sz="2600" dirty="0">
                <a:solidFill>
                  <a:srgbClr val="2C4562"/>
                </a:solidFill>
              </a:rPr>
              <a:t>Outreach encountered this woman with her 8-month-old baby sitting on the steps of Trinity church. She was attempting to find shelter using 211 hotline. She was not successful. Due to the severity of this situation outreach and Jim were able to collaborate to get her a temporary hotel until shelter was available. Yusef assisted us in getting her into Loaves and Fishes shelter, but due to a previous encounter there she was not comfortable going back. A second shelter was attempted for her but unfortunately, she declined. We all agreed this situation required hot lining DFS for the safety of the child. She is still on our radar but refuses any help at this point due to mental illness. </a:t>
            </a:r>
          </a:p>
        </p:txBody>
      </p:sp>
      <p:pic>
        <p:nvPicPr>
          <p:cNvPr id="4" name="Picture 3" descr="A group of women standing next to a baby in a stroller&#10;&#10;Description automatically generated">
            <a:extLst>
              <a:ext uri="{FF2B5EF4-FFF2-40B4-BE49-F238E27FC236}">
                <a16:creationId xmlns:a16="http://schemas.microsoft.com/office/drawing/2014/main" id="{D8C7B4AB-8E6A-D384-6B06-E4BE7ED07F59}"/>
              </a:ext>
            </a:extLst>
          </p:cNvPr>
          <p:cNvPicPr>
            <a:picLocks noChangeAspect="1"/>
          </p:cNvPicPr>
          <p:nvPr/>
        </p:nvPicPr>
        <p:blipFill rotWithShape="1">
          <a:blip r:embed="rId2"/>
          <a:srcRect l="9880"/>
          <a:stretch/>
        </p:blipFill>
        <p:spPr>
          <a:xfrm>
            <a:off x="-1" y="10"/>
            <a:ext cx="4635315" cy="6857989"/>
          </a:xfrm>
          <a:prstGeom prst="rect">
            <a:avLst/>
          </a:prstGeom>
        </p:spPr>
      </p:pic>
      <p:cxnSp>
        <p:nvCxnSpPr>
          <p:cNvPr id="76" name="Straight Connector 75">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78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5484" y="180976"/>
            <a:ext cx="3986799" cy="1466850"/>
          </a:xfrm>
        </p:spPr>
        <p:txBody>
          <a:bodyPr anchor="ctr">
            <a:normAutofit/>
          </a:bodyPr>
          <a:lstStyle/>
          <a:p>
            <a:pPr algn="ctr"/>
            <a:r>
              <a:rPr lang="en-US" sz="3000" dirty="0">
                <a:solidFill>
                  <a:srgbClr val="FFFFFF"/>
                </a:solidFill>
              </a:rPr>
              <a:t>61 Total Individual Engagements between Nov 12-Dec 12, 2023</a:t>
            </a:r>
          </a:p>
        </p:txBody>
      </p:sp>
      <p:graphicFrame>
        <p:nvGraphicFramePr>
          <p:cNvPr id="10" name="Content Placeholder 9" descr="Chart type: Clustered Column. '60'&#10;&#10;Description automatically generated">
            <a:extLst>
              <a:ext uri="{FF2B5EF4-FFF2-40B4-BE49-F238E27FC236}">
                <a16:creationId xmlns:a16="http://schemas.microsoft.com/office/drawing/2014/main" id="{78DB19E7-FB72-2095-1DF0-E8A35802C5D6}"/>
              </a:ext>
            </a:extLst>
          </p:cNvPr>
          <p:cNvGraphicFramePr>
            <a:graphicFrameLocks noGrp="1"/>
          </p:cNvGraphicFramePr>
          <p:nvPr>
            <p:ph idx="1"/>
            <p:extLst>
              <p:ext uri="{D42A27DB-BD31-4B8C-83A1-F6EECF244321}">
                <p14:modId xmlns:p14="http://schemas.microsoft.com/office/powerpoint/2010/main" val="2314319333"/>
              </p:ext>
            </p:extLst>
          </p:nvPr>
        </p:nvGraphicFramePr>
        <p:xfrm>
          <a:off x="482616" y="4350055"/>
          <a:ext cx="11226767" cy="191739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B7C62A89-92A5-B952-C32B-FEE62E7FCD91}"/>
              </a:ext>
            </a:extLst>
          </p:cNvPr>
          <p:cNvPicPr>
            <a:picLocks noChangeAspect="1"/>
          </p:cNvPicPr>
          <p:nvPr/>
        </p:nvPicPr>
        <p:blipFill>
          <a:blip r:embed="rId3"/>
          <a:stretch>
            <a:fillRect/>
          </a:stretch>
        </p:blipFill>
        <p:spPr>
          <a:xfrm>
            <a:off x="828675" y="295275"/>
            <a:ext cx="10734675" cy="2965603"/>
          </a:xfrm>
          <a:prstGeom prst="rect">
            <a:avLst/>
          </a:prstGeom>
        </p:spPr>
      </p:pic>
      <p:sp>
        <p:nvSpPr>
          <p:cNvPr id="3" name="TextBox 2">
            <a:extLst>
              <a:ext uri="{FF2B5EF4-FFF2-40B4-BE49-F238E27FC236}">
                <a16:creationId xmlns:a16="http://schemas.microsoft.com/office/drawing/2014/main" id="{F1D4BAA7-973A-CD12-DA7D-8404BB4B2046}"/>
              </a:ext>
            </a:extLst>
          </p:cNvPr>
          <p:cNvSpPr txBox="1"/>
          <p:nvPr/>
        </p:nvSpPr>
        <p:spPr>
          <a:xfrm>
            <a:off x="4102599" y="3044279"/>
            <a:ext cx="3986799" cy="769441"/>
          </a:xfrm>
          <a:prstGeom prst="rect">
            <a:avLst/>
          </a:prstGeom>
          <a:noFill/>
        </p:spPr>
        <p:txBody>
          <a:bodyPr wrap="square" rtlCol="0">
            <a:spAutoFit/>
          </a:bodyPr>
          <a:lstStyle/>
          <a:p>
            <a:r>
              <a:rPr lang="en-US" sz="4400" b="1" dirty="0"/>
              <a:t>(314) 970 - 2041</a:t>
            </a:r>
          </a:p>
        </p:txBody>
      </p:sp>
    </p:spTree>
    <p:extLst>
      <p:ext uri="{BB962C8B-B14F-4D97-AF65-F5344CB8AC3E}">
        <p14:creationId xmlns:p14="http://schemas.microsoft.com/office/powerpoint/2010/main" val="7146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568001-A7B6-3051-B89D-AD47F3FA1569}"/>
              </a:ext>
            </a:extLst>
          </p:cNvPr>
          <p:cNvSpPr>
            <a:spLocks noGrp="1"/>
          </p:cNvSpPr>
          <p:nvPr>
            <p:ph type="title"/>
          </p:nvPr>
        </p:nvSpPr>
        <p:spPr/>
        <p:txBody>
          <a:bodyPr/>
          <a:lstStyle/>
          <a:p>
            <a:r>
              <a:rPr lang="en-US" dirty="0"/>
              <a:t>Meeting Minutes – February 2024</a:t>
            </a:r>
          </a:p>
        </p:txBody>
      </p:sp>
      <p:pic>
        <p:nvPicPr>
          <p:cNvPr id="15" name="Content Placeholder 14" descr="A table with text and numbers&#10;&#10;Description automatically generated with medium confidence">
            <a:extLst>
              <a:ext uri="{FF2B5EF4-FFF2-40B4-BE49-F238E27FC236}">
                <a16:creationId xmlns:a16="http://schemas.microsoft.com/office/drawing/2014/main" id="{8CF1E03F-8DAA-8409-FDF4-DD40DA17F9DA}"/>
              </a:ext>
            </a:extLst>
          </p:cNvPr>
          <p:cNvPicPr>
            <a:picLocks noGrp="1" noChangeAspect="1"/>
          </p:cNvPicPr>
          <p:nvPr>
            <p:ph sz="half" idx="1"/>
          </p:nvPr>
        </p:nvPicPr>
        <p:blipFill>
          <a:blip r:embed="rId2"/>
          <a:stretch>
            <a:fillRect/>
          </a:stretch>
        </p:blipFill>
        <p:spPr>
          <a:xfrm>
            <a:off x="1866019" y="1867933"/>
            <a:ext cx="3095567" cy="4309030"/>
          </a:xfrm>
        </p:spPr>
      </p:pic>
      <p:pic>
        <p:nvPicPr>
          <p:cNvPr id="17" name="Content Placeholder 16" descr="A document with text and a note&#10;&#10;Description automatically generated with medium confidence">
            <a:extLst>
              <a:ext uri="{FF2B5EF4-FFF2-40B4-BE49-F238E27FC236}">
                <a16:creationId xmlns:a16="http://schemas.microsoft.com/office/drawing/2014/main" id="{813AB13E-EE83-685E-44BF-A104F0968C24}"/>
              </a:ext>
            </a:extLst>
          </p:cNvPr>
          <p:cNvPicPr>
            <a:picLocks noGrp="1" noChangeAspect="1"/>
          </p:cNvPicPr>
          <p:nvPr>
            <p:ph sz="half" idx="2"/>
          </p:nvPr>
        </p:nvPicPr>
        <p:blipFill>
          <a:blip r:embed="rId3"/>
          <a:stretch>
            <a:fillRect/>
          </a:stretch>
        </p:blipFill>
        <p:spPr>
          <a:xfrm>
            <a:off x="7230415" y="1825625"/>
            <a:ext cx="3065169" cy="4351338"/>
          </a:xfrm>
        </p:spPr>
      </p:pic>
    </p:spTree>
    <p:extLst>
      <p:ext uri="{BB962C8B-B14F-4D97-AF65-F5344CB8AC3E}">
        <p14:creationId xmlns:p14="http://schemas.microsoft.com/office/powerpoint/2010/main" val="397517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249092"/>
            <a:ext cx="12192000" cy="887148"/>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215101"/>
            <a:ext cx="9862806" cy="8871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FF8A36"/>
                </a:solidFill>
                <a:latin typeface="Montserrat" panose="02000505000000020004" pitchFamily="2" charset="77"/>
              </a:rPr>
              <a:t>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291761" y="1136241"/>
            <a:ext cx="10011132" cy="5047536"/>
          </a:xfrm>
          <a:prstGeom prst="rect">
            <a:avLst/>
          </a:prstGeom>
          <a:noFill/>
        </p:spPr>
        <p:txBody>
          <a:bodyPr wrap="square" rtlCol="0">
            <a:spAutoFit/>
          </a:bodyPr>
          <a:lstStyle/>
          <a:p>
            <a:r>
              <a:rPr lang="en-US" sz="2000" b="1" dirty="0">
                <a:solidFill>
                  <a:schemeClr val="bg1"/>
                </a:solidFill>
              </a:rPr>
              <a:t> </a:t>
            </a:r>
          </a:p>
          <a:p>
            <a:pPr marL="285750" indent="-285750">
              <a:buFont typeface="Arial" panose="020B0604020202020204" pitchFamily="34" charset="0"/>
              <a:buChar char="•"/>
            </a:pPr>
            <a:r>
              <a:rPr lang="en-US" sz="2400" b="1" dirty="0">
                <a:solidFill>
                  <a:schemeClr val="bg1"/>
                </a:solidFill>
              </a:rPr>
              <a:t>I have asked our attorney to review and update our MOU with the SLMPD regarding the sharing of our security cameras and related video.   </a:t>
            </a:r>
          </a:p>
          <a:p>
            <a:pPr marL="285750" indent="-285750">
              <a:buFont typeface="Arial" panose="020B0604020202020204" pitchFamily="34" charset="0"/>
              <a:buChar char="•"/>
            </a:pPr>
            <a:r>
              <a:rPr lang="en-US" sz="2400" b="1" dirty="0">
                <a:solidFill>
                  <a:schemeClr val="bg1"/>
                </a:solidFill>
              </a:rPr>
              <a:t>I have been subpoenaed to testify in the murder trial of Phillip Cutler in Federal Court.  Cutler is accused of conspiracy to commit murder for hire and of Jocelyn Peters in 2016 and her unborn child.  The cameras played a major role in the investigation of the crime.  </a:t>
            </a:r>
          </a:p>
          <a:p>
            <a:pPr marL="285750" indent="-285750">
              <a:buFont typeface="Arial" panose="020B0604020202020204" pitchFamily="34" charset="0"/>
              <a:buChar char="•"/>
            </a:pPr>
            <a:r>
              <a:rPr lang="en-US" sz="2400" b="1" dirty="0">
                <a:solidFill>
                  <a:schemeClr val="bg1"/>
                </a:solidFill>
              </a:rPr>
              <a:t>I am meeting with members of the Lafayette Park Security Committee soon to discuss our organization and current trends in the </a:t>
            </a:r>
            <a:r>
              <a:rPr lang="en-US" sz="2400" b="1">
                <a:solidFill>
                  <a:schemeClr val="bg1"/>
                </a:solidFill>
              </a:rPr>
              <a:t>City.</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endParaRPr lang="en-US" sz="2800" b="1" dirty="0">
              <a:solidFill>
                <a:schemeClr val="bg1"/>
              </a:solidFill>
            </a:endParaRPr>
          </a:p>
          <a:p>
            <a:pPr marL="285750" indent="-28575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45733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057404"/>
            <a:ext cx="7772400" cy="742949"/>
          </a:xfrm>
        </p:spPr>
        <p:txBody>
          <a:bodyPr>
            <a:normAutofit fontScale="90000"/>
          </a:bodyPr>
          <a:lstStyle/>
          <a:p>
            <a:r>
              <a:rPr lang="en-US" sz="4800" dirty="0"/>
              <a:t>NSI Camera Project</a:t>
            </a:r>
          </a:p>
        </p:txBody>
      </p:sp>
      <p:sp>
        <p:nvSpPr>
          <p:cNvPr id="3" name="Subtitle 2"/>
          <p:cNvSpPr>
            <a:spLocks noGrp="1"/>
          </p:cNvSpPr>
          <p:nvPr>
            <p:ph type="subTitle" idx="1"/>
          </p:nvPr>
        </p:nvSpPr>
        <p:spPr>
          <a:xfrm>
            <a:off x="1524000" y="3143250"/>
            <a:ext cx="9144000" cy="249555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76403" y="3581400"/>
            <a:ext cx="2174495" cy="1924050"/>
          </a:xfrm>
          <a:prstGeom prst="rect">
            <a:avLst/>
          </a:prstGeom>
          <a:noFill/>
          <a:ln w="9525">
            <a:noFill/>
            <a:miter lim="800000"/>
            <a:headEnd/>
            <a:tailEnd/>
          </a:ln>
        </p:spPr>
      </p:pic>
      <p:pic>
        <p:nvPicPr>
          <p:cNvPr id="5" name="Picture 2" descr="C:\Users\User\AppData\Local\Microsoft\Windows\Temporary Internet Files\Content.Outlook\OXXHEA6C\nsi_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04800"/>
            <a:ext cx="16002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srcRect/>
          <a:stretch>
            <a:fillRect/>
          </a:stretch>
        </p:blipFill>
        <p:spPr bwMode="auto">
          <a:xfrm>
            <a:off x="4038601" y="3581400"/>
            <a:ext cx="3175253" cy="192051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391401" y="3581402"/>
            <a:ext cx="3099389" cy="1921907"/>
          </a:xfrm>
          <a:prstGeom prst="rect">
            <a:avLst/>
          </a:prstGeom>
          <a:noFill/>
          <a:ln w="9525">
            <a:noFill/>
            <a:miter lim="800000"/>
            <a:headEnd/>
            <a:tailEnd/>
          </a:ln>
        </p:spPr>
      </p:pic>
      <p:sp>
        <p:nvSpPr>
          <p:cNvPr id="9" name="TextBox 8"/>
          <p:cNvSpPr txBox="1"/>
          <p:nvPr/>
        </p:nvSpPr>
        <p:spPr>
          <a:xfrm>
            <a:off x="7010400" y="5867400"/>
            <a:ext cx="3429000" cy="369332"/>
          </a:xfrm>
          <a:prstGeom prst="rect">
            <a:avLst/>
          </a:prstGeom>
          <a:noFill/>
        </p:spPr>
        <p:txBody>
          <a:bodyPr wrap="square" rtlCol="0">
            <a:spAutoFit/>
          </a:bodyPr>
          <a:lstStyle/>
          <a:p>
            <a:r>
              <a:rPr lang="en-US" dirty="0"/>
              <a:t>                             March 21, 2024</a:t>
            </a:r>
          </a:p>
        </p:txBody>
      </p:sp>
    </p:spTree>
    <p:extLst>
      <p:ext uri="{BB962C8B-B14F-4D97-AF65-F5344CB8AC3E}">
        <p14:creationId xmlns:p14="http://schemas.microsoft.com/office/powerpoint/2010/main" val="105593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a camera lens">
            <a:extLst>
              <a:ext uri="{FF2B5EF4-FFF2-40B4-BE49-F238E27FC236}">
                <a16:creationId xmlns:a16="http://schemas.microsoft.com/office/drawing/2014/main" id="{6E462FD9-6FC0-EFC4-BB3D-57FF73701391}"/>
              </a:ext>
            </a:extLst>
          </p:cNvPr>
          <p:cNvPicPr>
            <a:picLocks noChangeAspect="1"/>
          </p:cNvPicPr>
          <p:nvPr/>
        </p:nvPicPr>
        <p:blipFill rotWithShape="1">
          <a:blip r:embed="rId2" cstate="print">
            <a:alphaModFix amt="35000"/>
          </a:blip>
          <a:srcRect l="29333"/>
          <a:stretch/>
        </p:blipFill>
        <p:spPr>
          <a:xfrm>
            <a:off x="1526380" y="10"/>
            <a:ext cx="9144000" cy="6857990"/>
          </a:xfrm>
          <a:prstGeom prst="rect">
            <a:avLst/>
          </a:prstGeom>
        </p:spPr>
      </p:pic>
      <p:sp>
        <p:nvSpPr>
          <p:cNvPr id="5" name="Title 4"/>
          <p:cNvSpPr>
            <a:spLocks noGrp="1"/>
          </p:cNvSpPr>
          <p:nvPr>
            <p:ph type="title"/>
          </p:nvPr>
        </p:nvSpPr>
        <p:spPr>
          <a:xfrm>
            <a:off x="2037159" y="4487333"/>
            <a:ext cx="6400800" cy="1507067"/>
          </a:xfrm>
        </p:spPr>
        <p:txBody>
          <a:bodyPr>
            <a:normAutofit fontScale="90000"/>
          </a:bodyPr>
          <a:lstStyle/>
          <a:p>
            <a:pPr>
              <a:lnSpc>
                <a:spcPct val="90000"/>
              </a:lnSpc>
            </a:pPr>
            <a:br>
              <a:rPr lang="en-US"/>
            </a:br>
            <a:r>
              <a:rPr lang="en-US" i="1" u="sng"/>
              <a:t>Camera Management Information:</a:t>
            </a:r>
          </a:p>
        </p:txBody>
      </p:sp>
      <p:sp>
        <p:nvSpPr>
          <p:cNvPr id="6" name="Content Placeholder 5"/>
          <p:cNvSpPr>
            <a:spLocks noGrp="1"/>
          </p:cNvSpPr>
          <p:nvPr>
            <p:ph idx="1"/>
          </p:nvPr>
        </p:nvSpPr>
        <p:spPr>
          <a:xfrm>
            <a:off x="2037159" y="381001"/>
            <a:ext cx="7640241" cy="3920067"/>
          </a:xfrm>
        </p:spPr>
        <p:txBody>
          <a:bodyPr>
            <a:normAutofit/>
          </a:bodyPr>
          <a:lstStyle/>
          <a:p>
            <a:pPr>
              <a:lnSpc>
                <a:spcPct val="90000"/>
              </a:lnSpc>
            </a:pPr>
            <a:r>
              <a:rPr lang="en-US" sz="2000" dirty="0">
                <a:latin typeface="Times New Roman" pitchFamily="18" charset="0"/>
                <a:cs typeface="Times New Roman" pitchFamily="18" charset="0"/>
              </a:rPr>
              <a:t>The Central West End neighborhood has 31 camera sites with 186 cameras having 318 views and 1 Flock camera.</a:t>
            </a:r>
          </a:p>
          <a:p>
            <a:pPr>
              <a:lnSpc>
                <a:spcPct val="90000"/>
              </a:lnSpc>
            </a:pPr>
            <a:r>
              <a:rPr lang="en-US" sz="2000" dirty="0">
                <a:latin typeface="Times New Roman" pitchFamily="18" charset="0"/>
                <a:cs typeface="Times New Roman" pitchFamily="18" charset="0"/>
              </a:rPr>
              <a:t>DeBaliviere has 6 sites with 40 cameras having 68 camera views.  </a:t>
            </a:r>
          </a:p>
          <a:p>
            <a:pPr>
              <a:lnSpc>
                <a:spcPct val="90000"/>
              </a:lnSpc>
            </a:pPr>
            <a:r>
              <a:rPr lang="en-US" sz="2000" dirty="0">
                <a:latin typeface="Times New Roman" pitchFamily="18" charset="0"/>
                <a:cs typeface="Times New Roman" pitchFamily="18" charset="0"/>
              </a:rPr>
              <a:t>FPSE has 13 sites with 57 cameras having 133 camera views and 4 Flock cameras.</a:t>
            </a:r>
          </a:p>
          <a:p>
            <a:pPr>
              <a:lnSpc>
                <a:spcPct val="90000"/>
              </a:lnSpc>
            </a:pPr>
            <a:r>
              <a:rPr lang="en-US" sz="2000" dirty="0">
                <a:latin typeface="Times New Roman" pitchFamily="18" charset="0"/>
                <a:cs typeface="Times New Roman" pitchFamily="18" charset="0"/>
              </a:rPr>
              <a:t>Loop East: (2) Camera sites with 10 cameras with 26 camera views.</a:t>
            </a:r>
          </a:p>
          <a:p>
            <a:pPr>
              <a:lnSpc>
                <a:spcPct val="90000"/>
              </a:lnSpc>
            </a:pPr>
            <a:r>
              <a:rPr lang="en-US" sz="2000" dirty="0">
                <a:latin typeface="Times New Roman" pitchFamily="18" charset="0"/>
                <a:cs typeface="Times New Roman" pitchFamily="18" charset="0"/>
              </a:rPr>
              <a:t>Total Number of Camera Sites: 52</a:t>
            </a:r>
          </a:p>
          <a:p>
            <a:pPr>
              <a:lnSpc>
                <a:spcPct val="90000"/>
              </a:lnSpc>
            </a:pPr>
            <a:r>
              <a:rPr lang="en-US" sz="2000" dirty="0">
                <a:latin typeface="Times New Roman" pitchFamily="18" charset="0"/>
                <a:cs typeface="Times New Roman" pitchFamily="18" charset="0"/>
              </a:rPr>
              <a:t>Total Number of Cameras: 293</a:t>
            </a:r>
          </a:p>
          <a:p>
            <a:pPr>
              <a:lnSpc>
                <a:spcPct val="90000"/>
              </a:lnSpc>
            </a:pPr>
            <a:r>
              <a:rPr lang="en-US" sz="2000" dirty="0">
                <a:latin typeface="Times New Roman" pitchFamily="18" charset="0"/>
                <a:cs typeface="Times New Roman" pitchFamily="18" charset="0"/>
              </a:rPr>
              <a:t>Total Number of Camera Views: 545 </a:t>
            </a:r>
          </a:p>
          <a:p>
            <a:pPr>
              <a:lnSpc>
                <a:spcPct val="90000"/>
              </a:lnSpc>
            </a:pPr>
            <a:r>
              <a:rPr lang="en-US" sz="2000" dirty="0">
                <a:latin typeface="Times New Roman" pitchFamily="18" charset="0"/>
                <a:cs typeface="Times New Roman" pitchFamily="18" charset="0"/>
              </a:rPr>
              <a:t>Total Number of Flock Cameras: 5</a:t>
            </a:r>
          </a:p>
          <a:p>
            <a:pPr>
              <a:lnSpc>
                <a:spcPct val="90000"/>
              </a:lnSpc>
              <a:buNone/>
            </a:pPr>
            <a:endParaRPr lang="en-US" sz="1700" dirty="0">
              <a:latin typeface="Times New Roman" pitchFamily="18" charset="0"/>
              <a:cs typeface="Times New Roman" pitchFamily="18" charset="0"/>
            </a:endParaRPr>
          </a:p>
          <a:p>
            <a:pPr>
              <a:lnSpc>
                <a:spcPct val="90000"/>
              </a:lnSpc>
              <a:buNone/>
            </a:pPr>
            <a:endParaRPr lang="en-US" sz="1700" dirty="0"/>
          </a:p>
        </p:txBody>
      </p:sp>
    </p:spTree>
    <p:extLst>
      <p:ext uri="{BB962C8B-B14F-4D97-AF65-F5344CB8AC3E}">
        <p14:creationId xmlns:p14="http://schemas.microsoft.com/office/powerpoint/2010/main" val="92509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85800"/>
          </a:xfrm>
        </p:spPr>
        <p:txBody>
          <a:bodyPr anchor="t">
            <a:normAutofit/>
          </a:bodyPr>
          <a:lstStyle/>
          <a:p>
            <a:pPr algn="ctr"/>
            <a:r>
              <a:rPr lang="en-US" sz="2800" b="1" u="sng" dirty="0"/>
              <a:t>Camera Review Information</a:t>
            </a:r>
          </a:p>
        </p:txBody>
      </p:sp>
      <p:sp>
        <p:nvSpPr>
          <p:cNvPr id="3" name="Content Placeholder 2"/>
          <p:cNvSpPr>
            <a:spLocks noGrp="1"/>
          </p:cNvSpPr>
          <p:nvPr>
            <p:ph idx="1"/>
          </p:nvPr>
        </p:nvSpPr>
        <p:spPr>
          <a:xfrm>
            <a:off x="1985481" y="918681"/>
            <a:ext cx="8229600" cy="5791200"/>
          </a:xfrm>
        </p:spPr>
        <p:txBody>
          <a:bodyPr anchor="t"/>
          <a:lstStyle/>
          <a:p>
            <a:pPr>
              <a:lnSpc>
                <a:spcPct val="90000"/>
              </a:lnSpc>
            </a:pPr>
            <a:r>
              <a:rPr lang="en-US" dirty="0">
                <a:latin typeface="Times New Roman" pitchFamily="18" charset="0"/>
                <a:cs typeface="Times New Roman" pitchFamily="18" charset="0"/>
              </a:rPr>
              <a:t>From January 1, 2024 to March 21, 2024 </a:t>
            </a:r>
          </a:p>
          <a:p>
            <a:pPr>
              <a:lnSpc>
                <a:spcPct val="90000"/>
              </a:lnSpc>
            </a:pPr>
            <a:r>
              <a:rPr lang="en-US" dirty="0">
                <a:latin typeface="Times New Roman" pitchFamily="18" charset="0"/>
                <a:cs typeface="Times New Roman" pitchFamily="18" charset="0"/>
              </a:rPr>
              <a:t>Total camera reviews: 31</a:t>
            </a:r>
          </a:p>
          <a:p>
            <a:pPr>
              <a:lnSpc>
                <a:spcPct val="90000"/>
              </a:lnSpc>
            </a:pPr>
            <a:r>
              <a:rPr lang="en-US" dirty="0">
                <a:latin typeface="Times New Roman" pitchFamily="18" charset="0"/>
                <a:cs typeface="Times New Roman" pitchFamily="18" charset="0"/>
              </a:rPr>
              <a:t>Total arrests relative to reviews: 8</a:t>
            </a:r>
          </a:p>
          <a:p>
            <a:pPr>
              <a:lnSpc>
                <a:spcPct val="90000"/>
              </a:lnSpc>
            </a:pPr>
            <a:r>
              <a:rPr lang="en-US" dirty="0">
                <a:latin typeface="Times New Roman" pitchFamily="18" charset="0"/>
                <a:cs typeface="Times New Roman" pitchFamily="18" charset="0"/>
              </a:rPr>
              <a:t>Total wanted(s): 1</a:t>
            </a:r>
          </a:p>
          <a:p>
            <a:pPr>
              <a:lnSpc>
                <a:spcPct val="90000"/>
              </a:lnSpc>
            </a:pPr>
            <a:r>
              <a:rPr lang="en-US" dirty="0">
                <a:latin typeface="Times New Roman" pitchFamily="18" charset="0"/>
                <a:cs typeface="Times New Roman" pitchFamily="18" charset="0"/>
              </a:rPr>
              <a:t>Total vehicle wanted(s): </a:t>
            </a:r>
          </a:p>
          <a:p>
            <a:pPr>
              <a:buNone/>
            </a:pPr>
            <a:endParaRPr lang="en-US" dirty="0"/>
          </a:p>
        </p:txBody>
      </p:sp>
    </p:spTree>
    <p:extLst>
      <p:ext uri="{BB962C8B-B14F-4D97-AF65-F5344CB8AC3E}">
        <p14:creationId xmlns:p14="http://schemas.microsoft.com/office/powerpoint/2010/main" val="203672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33400"/>
          </a:xfrm>
        </p:spPr>
        <p:txBody>
          <a:bodyPr>
            <a:normAutofit/>
          </a:bodyPr>
          <a:lstStyle/>
          <a:p>
            <a:pPr algn="ctr"/>
            <a:r>
              <a:rPr lang="en-US" sz="2800" b="1" u="sng"/>
              <a:t>Pending Camera Projects</a:t>
            </a:r>
            <a:endParaRPr lang="en-US" sz="2800" b="1" u="sng" dirty="0"/>
          </a:p>
        </p:txBody>
      </p:sp>
      <p:sp>
        <p:nvSpPr>
          <p:cNvPr id="3" name="Content Placeholder 2"/>
          <p:cNvSpPr>
            <a:spLocks noGrp="1"/>
          </p:cNvSpPr>
          <p:nvPr>
            <p:ph idx="1"/>
          </p:nvPr>
        </p:nvSpPr>
        <p:spPr>
          <a:xfrm>
            <a:off x="1981200" y="685800"/>
            <a:ext cx="8229600" cy="6019800"/>
          </a:xfrm>
        </p:spPr>
        <p:txBody>
          <a:bodyPr>
            <a:normAutofit/>
          </a:bodyPr>
          <a:lstStyle/>
          <a:p>
            <a:r>
              <a:rPr lang="en-US" sz="3400" dirty="0"/>
              <a:t>4255 West Pine (</a:t>
            </a:r>
            <a:r>
              <a:rPr lang="en-US" sz="3400" dirty="0" err="1"/>
              <a:t>Rejis</a:t>
            </a:r>
            <a:r>
              <a:rPr lang="en-US" sz="3400" dirty="0"/>
              <a:t>)- Upgrade external cameras on building and install pole at intersection- On Hold. Meeting 2/15/2024</a:t>
            </a:r>
          </a:p>
          <a:p>
            <a:r>
              <a:rPr lang="en-US" sz="3400" dirty="0"/>
              <a:t>4321 Chouteau- Establish a new camera site. (Equipment has been delivered. Waiting on construction)</a:t>
            </a:r>
          </a:p>
          <a:p>
            <a:r>
              <a:rPr lang="en-US" sz="3400" dirty="0"/>
              <a:t>4476 Chouteau (Song Bird)- Establish a new camera site at this location.</a:t>
            </a:r>
          </a:p>
          <a:p>
            <a:r>
              <a:rPr lang="en-US" sz="3400" dirty="0"/>
              <a:t>Recommendation for Camera upgrades and establish new sites in the CWE South SBD and Euclid South CID.</a:t>
            </a:r>
            <a:endParaRPr lang="en-US" dirty="0"/>
          </a:p>
        </p:txBody>
      </p:sp>
    </p:spTree>
    <p:extLst>
      <p:ext uri="{BB962C8B-B14F-4D97-AF65-F5344CB8AC3E}">
        <p14:creationId xmlns:p14="http://schemas.microsoft.com/office/powerpoint/2010/main" val="269449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a:bodyPr>
          <a:lstStyle/>
          <a:p>
            <a:r>
              <a:rPr lang="en-US" sz="3200" b="1" u="sng" dirty="0"/>
              <a:t>Pending Projects continued</a:t>
            </a:r>
          </a:p>
        </p:txBody>
      </p:sp>
      <p:sp>
        <p:nvSpPr>
          <p:cNvPr id="3" name="Content Placeholder 2"/>
          <p:cNvSpPr>
            <a:spLocks noGrp="1"/>
          </p:cNvSpPr>
          <p:nvPr>
            <p:ph idx="1"/>
          </p:nvPr>
        </p:nvSpPr>
        <p:spPr>
          <a:xfrm>
            <a:off x="1981200" y="990601"/>
            <a:ext cx="8229600" cy="5625859"/>
          </a:xfrm>
        </p:spPr>
        <p:txBody>
          <a:bodyPr>
            <a:normAutofit/>
          </a:bodyPr>
          <a:lstStyle/>
          <a:p>
            <a:r>
              <a:rPr lang="en-US" dirty="0"/>
              <a:t>4909 Laclede- Upgrade cameras at this site. (Pending)</a:t>
            </a:r>
          </a:p>
          <a:p>
            <a:r>
              <a:rPr lang="en-US" dirty="0"/>
              <a:t>4949 West Pine- Upgrade cameras at this site. (Pending)</a:t>
            </a:r>
          </a:p>
          <a:p>
            <a:r>
              <a:rPr lang="en-US" dirty="0"/>
              <a:t>398 N. Euclid- Establish a new camera site at this location. (Walk through completed. Proposal Submitted/Approved)</a:t>
            </a:r>
          </a:p>
          <a:p>
            <a:r>
              <a:rPr lang="en-US" dirty="0"/>
              <a:t>625 N. Euclid- Establish New site. </a:t>
            </a:r>
          </a:p>
          <a:p>
            <a:endParaRPr lang="en-US" dirty="0"/>
          </a:p>
        </p:txBody>
      </p:sp>
    </p:spTree>
    <p:extLst>
      <p:ext uri="{BB962C8B-B14F-4D97-AF65-F5344CB8AC3E}">
        <p14:creationId xmlns:p14="http://schemas.microsoft.com/office/powerpoint/2010/main" val="211933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382000" cy="838200"/>
          </a:xfrm>
        </p:spPr>
        <p:txBody>
          <a:bodyPr anchor="t">
            <a:normAutofit fontScale="90000"/>
          </a:bodyPr>
          <a:lstStyle/>
          <a:p>
            <a:pPr algn="l"/>
            <a:r>
              <a:rPr lang="en-US" sz="2800" dirty="0"/>
              <a:t>24-007939 Shots Fired into a Dwelling 4349 Gibson on 2/25/2024 at 5:54 pm</a:t>
            </a:r>
          </a:p>
        </p:txBody>
      </p:sp>
      <p:sp>
        <p:nvSpPr>
          <p:cNvPr id="3" name="Content Placeholder 2"/>
          <p:cNvSpPr>
            <a:spLocks noGrp="1"/>
          </p:cNvSpPr>
          <p:nvPr>
            <p:ph sz="half" idx="1"/>
          </p:nvPr>
        </p:nvSpPr>
        <p:spPr>
          <a:xfrm>
            <a:off x="1981200" y="1219201"/>
            <a:ext cx="4038600" cy="5486399"/>
          </a:xfrm>
        </p:spPr>
        <p:txBody>
          <a:bodyPr>
            <a:normAutofit fontScale="92500" lnSpcReduction="20000"/>
          </a:bodyPr>
          <a:lstStyle/>
          <a:p>
            <a:r>
              <a:rPr lang="en-US" dirty="0"/>
              <a:t>NSI was sent information about “shots fired” into an apartment building at 4349 Gibson.</a:t>
            </a:r>
          </a:p>
          <a:p>
            <a:r>
              <a:rPr lang="en-US" dirty="0"/>
              <a:t>It was reported that a white, Chevy Impala was involved.</a:t>
            </a:r>
          </a:p>
          <a:p>
            <a:r>
              <a:rPr lang="en-US" dirty="0"/>
              <a:t>Video review of security cameras in the area showed the vehicle involved to be a white, Nissan </a:t>
            </a:r>
            <a:r>
              <a:rPr lang="en-US" dirty="0" err="1"/>
              <a:t>Altima</a:t>
            </a:r>
            <a:r>
              <a:rPr lang="en-US" dirty="0"/>
              <a:t> with Missouri plates of GF4-G0G.</a:t>
            </a:r>
          </a:p>
          <a:p>
            <a:r>
              <a:rPr lang="en-US" dirty="0"/>
              <a:t>Video and images were forwarded to Police.</a:t>
            </a:r>
          </a:p>
          <a:p>
            <a:endParaRPr lang="en-US" dirty="0"/>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6248400" y="1249392"/>
            <a:ext cx="4114800" cy="2484408"/>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6248400" y="3886200"/>
            <a:ext cx="4098600" cy="2514600"/>
          </a:xfrm>
          <a:prstGeom prst="rect">
            <a:avLst/>
          </a:prstGeom>
          <a:noFill/>
          <a:ln w="9525">
            <a:noFill/>
            <a:miter lim="800000"/>
            <a:headEnd/>
            <a:tailEnd/>
          </a:ln>
        </p:spPr>
      </p:pic>
    </p:spTree>
    <p:extLst>
      <p:ext uri="{BB962C8B-B14F-4D97-AF65-F5344CB8AC3E}">
        <p14:creationId xmlns:p14="http://schemas.microsoft.com/office/powerpoint/2010/main" val="37032914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5316</TotalTime>
  <Words>1156</Words>
  <Application>Microsoft Macintosh PowerPoint</Application>
  <PresentationFormat>Widescreen</PresentationFormat>
  <Paragraphs>101</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Montserrat</vt:lpstr>
      <vt:lpstr>Segoe UI</vt:lpstr>
      <vt:lpstr>Times New Roman</vt:lpstr>
      <vt:lpstr>Office Theme</vt:lpstr>
      <vt:lpstr>CWE NSI  Executive Director Report  March 2024</vt:lpstr>
      <vt:lpstr>Meeting Minutes – February 2024</vt:lpstr>
      <vt:lpstr>PowerPoint Presentation</vt:lpstr>
      <vt:lpstr>NSI Camera Project</vt:lpstr>
      <vt:lpstr> Camera Management Information:</vt:lpstr>
      <vt:lpstr>Camera Review Information</vt:lpstr>
      <vt:lpstr>Pending Camera Projects</vt:lpstr>
      <vt:lpstr>Pending Projects continued</vt:lpstr>
      <vt:lpstr>24-007939 Shots Fired into a Dwelling 4349 Gibson on 2/25/2024 at 5:54 pm</vt:lpstr>
      <vt:lpstr>24-008710 Theft of a MV on 03/01/2024 at 7:19 pm</vt:lpstr>
      <vt:lpstr>24-009367 Carjacking 4309 Chouteau 3/06/2024 at approximately 09:40 am </vt:lpstr>
      <vt:lpstr>CWE Burglary Suspect</vt:lpstr>
      <vt:lpstr>NSI Outreach Program Updates</vt:lpstr>
      <vt:lpstr>February 2024 – 51 Total Engagements  </vt:lpstr>
      <vt:lpstr>February 2024 – 51 Total Engagements </vt:lpstr>
      <vt:lpstr>February 2024 – Demographics of Engaged Individuals</vt:lpstr>
      <vt:lpstr>Feburary 2024 – Demographics of Engaged Individuals</vt:lpstr>
      <vt:lpstr>  Latest Developments:  Outreach encountered this woman with her 8-month-old baby sitting on the steps of Trinity church. She was attempting to find shelter using 211 hotline. She was not successful. Due to the severity of this situation outreach and Jim were able to collaborate to get her a temporary hotel until shelter was available. Yusef assisted us in getting her into Loaves and Fishes shelter, but due to a previous encounter there she was not comfortable going back. A second shelter was attempted for her but unfortunately, she declined. We all agreed this situation required hot lining DFS for the safety of the child. She is still on our radar but refuses any help at this point due to mental illness. </vt:lpstr>
      <vt:lpstr>61 Total Individual Engagements between Nov 12-Dec 12,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Southeast SBD</dc:title>
  <dc:creator>Mark Oberman</dc:creator>
  <cp:lastModifiedBy>Sarah Wickenhauser</cp:lastModifiedBy>
  <cp:revision>95</cp:revision>
  <cp:lastPrinted>2023-09-19T18:38:11Z</cp:lastPrinted>
  <dcterms:created xsi:type="dcterms:W3CDTF">2021-03-15T13:42:11Z</dcterms:created>
  <dcterms:modified xsi:type="dcterms:W3CDTF">2024-05-21T16:52:46Z</dcterms:modified>
</cp:coreProperties>
</file>