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9"/>
  </p:notesMasterIdLst>
  <p:handoutMasterIdLst>
    <p:handoutMasterId r:id="rId20"/>
  </p:handoutMasterIdLst>
  <p:sldIdLst>
    <p:sldId id="256" r:id="rId2"/>
    <p:sldId id="260" r:id="rId3"/>
    <p:sldId id="275" r:id="rId4"/>
    <p:sldId id="278" r:id="rId5"/>
    <p:sldId id="281" r:id="rId6"/>
    <p:sldId id="284" r:id="rId7"/>
    <p:sldId id="259" r:id="rId8"/>
    <p:sldId id="285" r:id="rId9"/>
    <p:sldId id="262" r:id="rId10"/>
    <p:sldId id="273" r:id="rId11"/>
    <p:sldId id="276" r:id="rId12"/>
    <p:sldId id="274" r:id="rId13"/>
    <p:sldId id="287" r:id="rId14"/>
    <p:sldId id="291" r:id="rId15"/>
    <p:sldId id="290" r:id="rId16"/>
    <p:sldId id="288" r:id="rId17"/>
    <p:sldId id="29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4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2AF5F0-E116-5B43-8E2B-27B9D2D3B2AC}" v="4" dt="2023-09-13T15:42:10.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CA48F9-4EAC-E640-A01E-44DE60B9918F}" type="datetimeFigureOut">
              <a:rPr lang="en-US" smtClean="0"/>
              <a:t>5/21/24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DBA060-1B75-8947-8AD1-DE9773DBE0EF}" type="slidenum">
              <a:rPr lang="en-US" smtClean="0"/>
              <a:t>‹#›</a:t>
            </a:fld>
            <a:endParaRPr lang="en-US" dirty="0"/>
          </a:p>
        </p:txBody>
      </p:sp>
    </p:spTree>
    <p:extLst>
      <p:ext uri="{BB962C8B-B14F-4D97-AF65-F5344CB8AC3E}">
        <p14:creationId xmlns:p14="http://schemas.microsoft.com/office/powerpoint/2010/main" val="2099283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1340B-3000-7A4A-B7A8-82985A942B5F}" type="datetimeFigureOut">
              <a:rPr lang="en-US" smtClean="0"/>
              <a:t>5/21/24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8030A-12B5-AB44-BC50-04F023E6CE95}" type="slidenum">
              <a:rPr lang="en-US" smtClean="0"/>
              <a:t>‹#›</a:t>
            </a:fld>
            <a:endParaRPr lang="en-US" dirty="0"/>
          </a:p>
        </p:txBody>
      </p:sp>
    </p:spTree>
    <p:extLst>
      <p:ext uri="{BB962C8B-B14F-4D97-AF65-F5344CB8AC3E}">
        <p14:creationId xmlns:p14="http://schemas.microsoft.com/office/powerpoint/2010/main" val="31320924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030A-12B5-AB44-BC50-04F023E6CE95}" type="slidenum">
              <a:rPr lang="en-US" smtClean="0"/>
              <a:t>1</a:t>
            </a:fld>
            <a:endParaRPr lang="en-US" dirty="0"/>
          </a:p>
        </p:txBody>
      </p:sp>
    </p:spTree>
    <p:extLst>
      <p:ext uri="{BB962C8B-B14F-4D97-AF65-F5344CB8AC3E}">
        <p14:creationId xmlns:p14="http://schemas.microsoft.com/office/powerpoint/2010/main" val="122160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BF8E8-A225-6F4E-8E0A-5A731DFF137F}" type="datetimeFigureOut">
              <a:rPr lang="en-US" smtClean="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C0FF6D-AD96-C047-B510-E51301C3798F}"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5BF8E8-A225-6F4E-8E0A-5A731DFF137F}" type="datetimeFigureOut">
              <a:rPr lang="en-US" smtClean="0"/>
              <a:t>5/21/24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C0FF6D-AD96-C047-B510-E51301C3798F}"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BF8E8-A225-6F4E-8E0A-5A731DFF137F}" type="datetimeFigureOut">
              <a:rPr lang="en-US" smtClean="0"/>
              <a:t>5/21/24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BF8E8-A225-6F4E-8E0A-5A731DFF137F}" type="datetimeFigureOut">
              <a:rPr lang="en-US" smtClean="0"/>
              <a:t>5/21/24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BF8E8-A225-6F4E-8E0A-5A731DFF137F}" type="datetimeFigureOut">
              <a:rPr lang="en-US" smtClean="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C0FF6D-AD96-C047-B510-E51301C3798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F5BF8E8-A225-6F4E-8E0A-5A731DFF137F}" type="datetimeFigureOut">
              <a:rPr lang="en-US" smtClean="0"/>
              <a:t>5/21/24</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3C0FF6D-AD96-C047-B510-E51301C3798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NSI Board Report</a:t>
            </a:r>
          </a:p>
        </p:txBody>
      </p:sp>
      <p:sp>
        <p:nvSpPr>
          <p:cNvPr id="3" name="Subtitle 2"/>
          <p:cNvSpPr>
            <a:spLocks noGrp="1"/>
          </p:cNvSpPr>
          <p:nvPr>
            <p:ph type="subTitle" idx="1"/>
          </p:nvPr>
        </p:nvSpPr>
        <p:spPr/>
        <p:txBody>
          <a:bodyPr>
            <a:normAutofit lnSpcReduction="10000"/>
          </a:bodyPr>
          <a:lstStyle/>
          <a:p>
            <a:r>
              <a:rPr lang="en-US" dirty="0"/>
              <a:t>CWE NSI Board MEETING </a:t>
            </a:r>
          </a:p>
          <a:p>
            <a:r>
              <a:rPr lang="en-US" dirty="0"/>
              <a:t>May 2024</a:t>
            </a:r>
          </a:p>
          <a:p>
            <a:endParaRPr lang="en-US" dirty="0"/>
          </a:p>
          <a:p>
            <a:r>
              <a:rPr lang="en-US" dirty="0"/>
              <a:t>Prepared By: Sarah Wickenhauser</a:t>
            </a:r>
          </a:p>
          <a:p>
            <a:endParaRPr lang="en-US" dirty="0"/>
          </a:p>
        </p:txBody>
      </p:sp>
    </p:spTree>
    <p:extLst>
      <p:ext uri="{BB962C8B-B14F-4D97-AF65-F5344CB8AC3E}">
        <p14:creationId xmlns:p14="http://schemas.microsoft.com/office/powerpoint/2010/main" val="128314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se-up of a camera lens">
            <a:extLst>
              <a:ext uri="{FF2B5EF4-FFF2-40B4-BE49-F238E27FC236}">
                <a16:creationId xmlns:a16="http://schemas.microsoft.com/office/drawing/2014/main" id="{6E462FD9-6FC0-EFC4-BB3D-57FF73701391}"/>
              </a:ext>
            </a:extLst>
          </p:cNvPr>
          <p:cNvPicPr>
            <a:picLocks noChangeAspect="1"/>
          </p:cNvPicPr>
          <p:nvPr/>
        </p:nvPicPr>
        <p:blipFill rotWithShape="1">
          <a:blip r:embed="rId2" cstate="print">
            <a:alphaModFix amt="35000"/>
          </a:blip>
          <a:srcRect l="29333"/>
          <a:stretch/>
        </p:blipFill>
        <p:spPr>
          <a:xfrm>
            <a:off x="2380" y="10"/>
            <a:ext cx="9144000" cy="6857990"/>
          </a:xfrm>
          <a:prstGeom prst="rect">
            <a:avLst/>
          </a:prstGeom>
        </p:spPr>
      </p:pic>
      <p:sp>
        <p:nvSpPr>
          <p:cNvPr id="5" name="Title 4"/>
          <p:cNvSpPr>
            <a:spLocks noGrp="1"/>
          </p:cNvSpPr>
          <p:nvPr>
            <p:ph type="title"/>
          </p:nvPr>
        </p:nvSpPr>
        <p:spPr>
          <a:xfrm>
            <a:off x="513159" y="4487332"/>
            <a:ext cx="6400800" cy="1507067"/>
          </a:xfrm>
        </p:spPr>
        <p:txBody>
          <a:bodyPr>
            <a:normAutofit fontScale="90000"/>
          </a:bodyPr>
          <a:lstStyle/>
          <a:p>
            <a:pPr>
              <a:lnSpc>
                <a:spcPct val="90000"/>
              </a:lnSpc>
            </a:pPr>
            <a:br>
              <a:rPr lang="en-US"/>
            </a:br>
            <a:r>
              <a:rPr lang="en-US" i="1" u="sng"/>
              <a:t>Camera Management Information:</a:t>
            </a:r>
          </a:p>
        </p:txBody>
      </p:sp>
      <p:sp>
        <p:nvSpPr>
          <p:cNvPr id="6" name="Content Placeholder 5"/>
          <p:cNvSpPr>
            <a:spLocks noGrp="1"/>
          </p:cNvSpPr>
          <p:nvPr>
            <p:ph idx="1"/>
          </p:nvPr>
        </p:nvSpPr>
        <p:spPr>
          <a:xfrm>
            <a:off x="513158" y="381000"/>
            <a:ext cx="7640241" cy="3920067"/>
          </a:xfrm>
        </p:spPr>
        <p:txBody>
          <a:bodyPr>
            <a:normAutofit/>
          </a:bodyPr>
          <a:lstStyle/>
          <a:p>
            <a:pPr>
              <a:lnSpc>
                <a:spcPct val="90000"/>
              </a:lnSpc>
            </a:pPr>
            <a:r>
              <a:rPr lang="en-US" sz="2000" dirty="0">
                <a:solidFill>
                  <a:schemeClr val="tx1"/>
                </a:solidFill>
                <a:latin typeface="Times New Roman" pitchFamily="18" charset="0"/>
                <a:cs typeface="Times New Roman" pitchFamily="18" charset="0"/>
              </a:rPr>
              <a:t>The Central West End neighborhood has 31 camera sites with 195 cameras having </a:t>
            </a:r>
            <a:r>
              <a:rPr lang="en-US" sz="2000" dirty="0">
                <a:latin typeface="Times New Roman" pitchFamily="18" charset="0"/>
                <a:cs typeface="Times New Roman" pitchFamily="18" charset="0"/>
              </a:rPr>
              <a:t>330</a:t>
            </a:r>
            <a:r>
              <a:rPr lang="en-US" sz="2000" dirty="0">
                <a:solidFill>
                  <a:schemeClr val="tx1"/>
                </a:solidFill>
                <a:latin typeface="Times New Roman" pitchFamily="18" charset="0"/>
                <a:cs typeface="Times New Roman" pitchFamily="18" charset="0"/>
              </a:rPr>
              <a:t> views and 1 Flock camera.</a:t>
            </a:r>
          </a:p>
          <a:p>
            <a:pPr>
              <a:lnSpc>
                <a:spcPct val="90000"/>
              </a:lnSpc>
            </a:pPr>
            <a:r>
              <a:rPr lang="en-US" sz="2000" dirty="0">
                <a:solidFill>
                  <a:schemeClr val="tx1"/>
                </a:solidFill>
                <a:latin typeface="Times New Roman" pitchFamily="18" charset="0"/>
                <a:cs typeface="Times New Roman" pitchFamily="18" charset="0"/>
              </a:rPr>
              <a:t>DeBaliviere has 6 sites with 40 cameras having 68 camera views.  </a:t>
            </a:r>
          </a:p>
          <a:p>
            <a:pPr>
              <a:lnSpc>
                <a:spcPct val="90000"/>
              </a:lnSpc>
            </a:pPr>
            <a:r>
              <a:rPr lang="en-US" sz="2000" dirty="0">
                <a:solidFill>
                  <a:schemeClr val="tx1"/>
                </a:solidFill>
                <a:latin typeface="Times New Roman" pitchFamily="18" charset="0"/>
                <a:cs typeface="Times New Roman" pitchFamily="18" charset="0"/>
              </a:rPr>
              <a:t>FPSE has 13 sites with 57 cameras having </a:t>
            </a:r>
            <a:r>
              <a:rPr lang="en-US" sz="2000" dirty="0">
                <a:latin typeface="Times New Roman" pitchFamily="18" charset="0"/>
                <a:cs typeface="Times New Roman" pitchFamily="18" charset="0"/>
              </a:rPr>
              <a:t>133</a:t>
            </a:r>
            <a:r>
              <a:rPr lang="en-US" sz="2000" dirty="0">
                <a:solidFill>
                  <a:schemeClr val="tx1"/>
                </a:solidFill>
                <a:latin typeface="Times New Roman" pitchFamily="18" charset="0"/>
                <a:cs typeface="Times New Roman" pitchFamily="18" charset="0"/>
              </a:rPr>
              <a:t> camera views and 4 Flock cameras.</a:t>
            </a:r>
          </a:p>
          <a:p>
            <a:pPr>
              <a:lnSpc>
                <a:spcPct val="90000"/>
              </a:lnSpc>
            </a:pPr>
            <a:r>
              <a:rPr lang="en-US" sz="2000" dirty="0">
                <a:solidFill>
                  <a:schemeClr val="tx1"/>
                </a:solidFill>
                <a:latin typeface="Times New Roman" pitchFamily="18" charset="0"/>
                <a:cs typeface="Times New Roman" pitchFamily="18" charset="0"/>
              </a:rPr>
              <a:t>Loop East: (2) Camera sites with 10 cameras with 26 camera views.</a:t>
            </a:r>
          </a:p>
          <a:p>
            <a:pPr>
              <a:lnSpc>
                <a:spcPct val="90000"/>
              </a:lnSpc>
            </a:pPr>
            <a:r>
              <a:rPr lang="en-US" sz="2000" dirty="0">
                <a:solidFill>
                  <a:schemeClr val="tx1"/>
                </a:solidFill>
                <a:latin typeface="Times New Roman" pitchFamily="18" charset="0"/>
                <a:cs typeface="Times New Roman" pitchFamily="18" charset="0"/>
              </a:rPr>
              <a:t>Total Number of Camera Sites: </a:t>
            </a:r>
            <a:r>
              <a:rPr lang="en-US" sz="2000" dirty="0">
                <a:latin typeface="Times New Roman" pitchFamily="18" charset="0"/>
                <a:cs typeface="Times New Roman" pitchFamily="18" charset="0"/>
              </a:rPr>
              <a:t>52</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Cameras: </a:t>
            </a:r>
            <a:r>
              <a:rPr lang="en-US" sz="2000" dirty="0">
                <a:latin typeface="Times New Roman" pitchFamily="18" charset="0"/>
                <a:cs typeface="Times New Roman" pitchFamily="18" charset="0"/>
              </a:rPr>
              <a:t>302</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Camera Views</a:t>
            </a:r>
            <a:r>
              <a:rPr lang="en-US" sz="2000">
                <a:solidFill>
                  <a:schemeClr val="tx1"/>
                </a:solidFill>
                <a:latin typeface="Times New Roman" pitchFamily="18" charset="0"/>
                <a:cs typeface="Times New Roman" pitchFamily="18" charset="0"/>
              </a:rPr>
              <a:t>: </a:t>
            </a:r>
            <a:r>
              <a:rPr lang="en-US" sz="2000">
                <a:latin typeface="Times New Roman" pitchFamily="18" charset="0"/>
                <a:cs typeface="Times New Roman" pitchFamily="18" charset="0"/>
              </a:rPr>
              <a:t>557</a:t>
            </a:r>
            <a:r>
              <a:rPr lang="en-US" sz="200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nSpc>
                <a:spcPct val="90000"/>
              </a:lnSpc>
            </a:pPr>
            <a:r>
              <a:rPr lang="en-US" sz="2000" dirty="0">
                <a:solidFill>
                  <a:schemeClr val="tx1"/>
                </a:solidFill>
                <a:latin typeface="Times New Roman" pitchFamily="18" charset="0"/>
                <a:cs typeface="Times New Roman" pitchFamily="18" charset="0"/>
              </a:rPr>
              <a:t>Total Number of Flock Cameras: 5</a:t>
            </a:r>
          </a:p>
          <a:p>
            <a:pPr>
              <a:lnSpc>
                <a:spcPct val="90000"/>
              </a:lnSpc>
              <a:buNone/>
            </a:pPr>
            <a:endParaRPr lang="en-US" sz="1700" dirty="0">
              <a:solidFill>
                <a:schemeClr val="tx1"/>
              </a:solidFill>
              <a:latin typeface="Times New Roman" pitchFamily="18" charset="0"/>
              <a:cs typeface="Times New Roman" pitchFamily="18" charset="0"/>
            </a:endParaRPr>
          </a:p>
          <a:p>
            <a:pPr>
              <a:lnSpc>
                <a:spcPct val="90000"/>
              </a:lnSpc>
              <a:buNone/>
            </a:pPr>
            <a:endParaRPr lang="en-US" sz="1700" dirty="0">
              <a:solidFill>
                <a:schemeClr val="tx1"/>
              </a:solidFill>
            </a:endParaRPr>
          </a:p>
        </p:txBody>
      </p:sp>
    </p:spTree>
    <p:extLst>
      <p:ext uri="{BB962C8B-B14F-4D97-AF65-F5344CB8AC3E}">
        <p14:creationId xmlns:p14="http://schemas.microsoft.com/office/powerpoint/2010/main" val="2441336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chor="t">
            <a:normAutofit/>
          </a:bodyPr>
          <a:lstStyle/>
          <a:p>
            <a:pPr algn="ctr"/>
            <a:r>
              <a:rPr lang="en-US" sz="2800" b="1" u="sng" dirty="0">
                <a:solidFill>
                  <a:schemeClr val="tx1"/>
                </a:solidFill>
              </a:rPr>
              <a:t>Camera Review Information</a:t>
            </a:r>
          </a:p>
        </p:txBody>
      </p:sp>
      <p:sp>
        <p:nvSpPr>
          <p:cNvPr id="3" name="Content Placeholder 2"/>
          <p:cNvSpPr>
            <a:spLocks noGrp="1"/>
          </p:cNvSpPr>
          <p:nvPr>
            <p:ph idx="1"/>
          </p:nvPr>
        </p:nvSpPr>
        <p:spPr>
          <a:xfrm>
            <a:off x="461481" y="918681"/>
            <a:ext cx="8229600" cy="5791200"/>
          </a:xfrm>
        </p:spPr>
        <p:txBody>
          <a:bodyPr anchor="t"/>
          <a:lstStyle/>
          <a:p>
            <a:pPr>
              <a:lnSpc>
                <a:spcPct val="90000"/>
              </a:lnSpc>
            </a:pPr>
            <a:r>
              <a:rPr lang="en-US" sz="2800" dirty="0">
                <a:latin typeface="Times New Roman" pitchFamily="18" charset="0"/>
                <a:cs typeface="Times New Roman" pitchFamily="18" charset="0"/>
              </a:rPr>
              <a:t>From January 1, 2024 to May 20, 2024 </a:t>
            </a:r>
          </a:p>
          <a:p>
            <a:pPr>
              <a:lnSpc>
                <a:spcPct val="90000"/>
              </a:lnSpc>
            </a:pPr>
            <a:r>
              <a:rPr lang="en-US" sz="2800" dirty="0">
                <a:latin typeface="Times New Roman" pitchFamily="18" charset="0"/>
                <a:cs typeface="Times New Roman" pitchFamily="18" charset="0"/>
              </a:rPr>
              <a:t>Total camera reviews: 65</a:t>
            </a:r>
          </a:p>
          <a:p>
            <a:pPr>
              <a:lnSpc>
                <a:spcPct val="90000"/>
              </a:lnSpc>
            </a:pPr>
            <a:r>
              <a:rPr lang="en-US" sz="2800" dirty="0">
                <a:latin typeface="Times New Roman" pitchFamily="18" charset="0"/>
                <a:cs typeface="Times New Roman" pitchFamily="18" charset="0"/>
              </a:rPr>
              <a:t>Total arrests relative to reviews: 13</a:t>
            </a:r>
          </a:p>
          <a:p>
            <a:pPr>
              <a:lnSpc>
                <a:spcPct val="90000"/>
              </a:lnSpc>
            </a:pPr>
            <a:r>
              <a:rPr lang="en-US" sz="2800" dirty="0">
                <a:latin typeface="Times New Roman" pitchFamily="18" charset="0"/>
                <a:cs typeface="Times New Roman" pitchFamily="18" charset="0"/>
              </a:rPr>
              <a:t>Total wanted(s): 1</a:t>
            </a:r>
          </a:p>
          <a:p>
            <a:pPr>
              <a:lnSpc>
                <a:spcPct val="90000"/>
              </a:lnSpc>
            </a:pPr>
            <a:r>
              <a:rPr lang="en-US" sz="2800" dirty="0">
                <a:latin typeface="Times New Roman" pitchFamily="18" charset="0"/>
                <a:cs typeface="Times New Roman" pitchFamily="18" charset="0"/>
              </a:rPr>
              <a:t>Total vehicle wanted(s): </a:t>
            </a:r>
          </a:p>
          <a:p>
            <a:pPr>
              <a:buNone/>
            </a:pPr>
            <a:endParaRPr lang="en-US" dirty="0"/>
          </a:p>
        </p:txBody>
      </p:sp>
    </p:spTree>
    <p:extLst>
      <p:ext uri="{BB962C8B-B14F-4D97-AF65-F5344CB8AC3E}">
        <p14:creationId xmlns:p14="http://schemas.microsoft.com/office/powerpoint/2010/main" val="366736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a:bodyPr>
          <a:lstStyle/>
          <a:p>
            <a:pPr algn="ctr"/>
            <a:r>
              <a:rPr lang="en-US" sz="2800" b="1" u="sng">
                <a:solidFill>
                  <a:schemeClr val="tx1"/>
                </a:solidFill>
              </a:rPr>
              <a:t>Pending Camera Projects</a:t>
            </a:r>
            <a:endParaRPr lang="en-US" sz="2800" b="1" u="sng" dirty="0">
              <a:solidFill>
                <a:schemeClr val="tx1"/>
              </a:solidFill>
            </a:endParaRPr>
          </a:p>
        </p:txBody>
      </p:sp>
      <p:sp>
        <p:nvSpPr>
          <p:cNvPr id="3" name="Content Placeholder 2"/>
          <p:cNvSpPr>
            <a:spLocks noGrp="1"/>
          </p:cNvSpPr>
          <p:nvPr>
            <p:ph idx="1"/>
          </p:nvPr>
        </p:nvSpPr>
        <p:spPr>
          <a:xfrm>
            <a:off x="457200" y="685800"/>
            <a:ext cx="8229600" cy="6019800"/>
          </a:xfrm>
        </p:spPr>
        <p:txBody>
          <a:bodyPr>
            <a:normAutofit lnSpcReduction="10000"/>
          </a:bodyPr>
          <a:lstStyle/>
          <a:p>
            <a:r>
              <a:rPr lang="en-US" sz="3400" dirty="0"/>
              <a:t>4255 West Pine (</a:t>
            </a:r>
            <a:r>
              <a:rPr lang="en-US" sz="3400" dirty="0" err="1"/>
              <a:t>Rejis</a:t>
            </a:r>
            <a:r>
              <a:rPr lang="en-US" sz="3400" dirty="0"/>
              <a:t>)- Upgrade external cameras on building and install pole at intersection- On Hold. </a:t>
            </a:r>
          </a:p>
          <a:p>
            <a:r>
              <a:rPr lang="en-US" sz="3400" dirty="0"/>
              <a:t>4321 Chouteau- Establish a new camera site. (Equipment has been installed. Programming)</a:t>
            </a:r>
          </a:p>
          <a:p>
            <a:r>
              <a:rPr lang="en-US" sz="3400" dirty="0"/>
              <a:t>4476 Chouteau (Song Bird)- Establish a new camera site at this location.</a:t>
            </a:r>
          </a:p>
          <a:p>
            <a:r>
              <a:rPr lang="en-US" sz="3400" dirty="0"/>
              <a:t>Recommendation for Camera upgrades and establish new sites in the CWE South SBD and Euclid South CID.</a:t>
            </a:r>
            <a:endParaRPr lang="en-US" dirty="0"/>
          </a:p>
        </p:txBody>
      </p:sp>
    </p:spTree>
    <p:extLst>
      <p:ext uri="{BB962C8B-B14F-4D97-AF65-F5344CB8AC3E}">
        <p14:creationId xmlns:p14="http://schemas.microsoft.com/office/powerpoint/2010/main" val="261198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b="1" u="sng" dirty="0"/>
              <a:t>Pending Projects continued</a:t>
            </a:r>
          </a:p>
        </p:txBody>
      </p:sp>
      <p:sp>
        <p:nvSpPr>
          <p:cNvPr id="3" name="Content Placeholder 2"/>
          <p:cNvSpPr>
            <a:spLocks noGrp="1"/>
          </p:cNvSpPr>
          <p:nvPr>
            <p:ph idx="1"/>
          </p:nvPr>
        </p:nvSpPr>
        <p:spPr>
          <a:xfrm>
            <a:off x="457200" y="990600"/>
            <a:ext cx="8229600" cy="5625859"/>
          </a:xfrm>
        </p:spPr>
        <p:txBody>
          <a:bodyPr>
            <a:normAutofit/>
          </a:bodyPr>
          <a:lstStyle/>
          <a:p>
            <a:r>
              <a:rPr lang="en-US" dirty="0"/>
              <a:t>398 N. Euclid- Establish a new camera site at this location. (Conduit and wiring installed)</a:t>
            </a:r>
          </a:p>
          <a:p>
            <a:r>
              <a:rPr lang="en-US" dirty="0"/>
              <a:t>625 N. Euclid- Establish New site. (Permission granted by property owner. Board Approved. Equipment ordered.)</a:t>
            </a:r>
          </a:p>
          <a:p>
            <a:r>
              <a:rPr lang="en-US" dirty="0"/>
              <a:t>4500 Olive- Establish a new camera site. Board Approved.</a:t>
            </a:r>
          </a:p>
          <a:p>
            <a:endParaRPr lang="en-US" dirty="0"/>
          </a:p>
        </p:txBody>
      </p:sp>
    </p:spTree>
    <p:extLst>
      <p:ext uri="{BB962C8B-B14F-4D97-AF65-F5344CB8AC3E}">
        <p14:creationId xmlns:p14="http://schemas.microsoft.com/office/powerpoint/2010/main" val="1202237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chor="t">
            <a:normAutofit/>
          </a:bodyPr>
          <a:lstStyle/>
          <a:p>
            <a:pPr algn="l"/>
            <a:r>
              <a:rPr lang="en-US" sz="2400" dirty="0"/>
              <a:t>24-015606  Burglary 2</a:t>
            </a:r>
            <a:r>
              <a:rPr lang="en-US" sz="2400" baseline="30000" dirty="0"/>
              <a:t>nd</a:t>
            </a:r>
            <a:r>
              <a:rPr lang="en-US" sz="2400" dirty="0"/>
              <a:t>/ Theft from a Building from 4545 Laclede on 4/15/2024 at approx 8:40 am</a:t>
            </a:r>
          </a:p>
        </p:txBody>
      </p:sp>
      <p:sp>
        <p:nvSpPr>
          <p:cNvPr id="3" name="Content Placeholder 2"/>
          <p:cNvSpPr>
            <a:spLocks noGrp="1"/>
          </p:cNvSpPr>
          <p:nvPr>
            <p:ph sz="half" idx="1"/>
          </p:nvPr>
        </p:nvSpPr>
        <p:spPr>
          <a:xfrm>
            <a:off x="457200" y="1219200"/>
            <a:ext cx="4038600" cy="5410199"/>
          </a:xfrm>
        </p:spPr>
        <p:txBody>
          <a:bodyPr>
            <a:normAutofit/>
          </a:bodyPr>
          <a:lstStyle/>
          <a:p>
            <a:r>
              <a:rPr lang="en-US" dirty="0"/>
              <a:t>The property manager contacted the NSI relative to a package theft at the property.</a:t>
            </a:r>
          </a:p>
          <a:p>
            <a:r>
              <a:rPr lang="en-US" dirty="0"/>
              <a:t>The suspect arrived at the property riding a bike.</a:t>
            </a:r>
          </a:p>
          <a:p>
            <a:r>
              <a:rPr lang="en-US" dirty="0"/>
              <a:t>Images/ video was obtained of the suspect prior to/ after the Theft.</a:t>
            </a:r>
          </a:p>
          <a:p>
            <a:endParaRPr lang="en-US" dirty="0"/>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724400" y="1219200"/>
            <a:ext cx="1981200" cy="3045986"/>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6019800" y="4314825"/>
            <a:ext cx="2971800" cy="2543175"/>
          </a:xfrm>
          <a:prstGeom prst="rect">
            <a:avLst/>
          </a:prstGeom>
          <a:noFill/>
          <a:ln w="9525">
            <a:noFill/>
            <a:miter lim="800000"/>
            <a:headEnd/>
            <a:tailEnd/>
          </a:ln>
        </p:spPr>
      </p:pic>
    </p:spTree>
    <p:extLst>
      <p:ext uri="{BB962C8B-B14F-4D97-AF65-F5344CB8AC3E}">
        <p14:creationId xmlns:p14="http://schemas.microsoft.com/office/powerpoint/2010/main" val="326780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chor="t">
            <a:normAutofit fontScale="90000"/>
          </a:bodyPr>
          <a:lstStyle/>
          <a:p>
            <a:pPr algn="l"/>
            <a:r>
              <a:rPr lang="en-US" sz="2800" dirty="0"/>
              <a:t>24-017157  Burglary 2</a:t>
            </a:r>
            <a:r>
              <a:rPr lang="en-US" sz="2800" baseline="30000" dirty="0"/>
              <a:t>nd</a:t>
            </a:r>
            <a:r>
              <a:rPr lang="en-US" sz="2800" dirty="0"/>
              <a:t>/ Assault 3rd from 4545 Laclede on 4/28/2024 at approx 9:00 am</a:t>
            </a:r>
          </a:p>
        </p:txBody>
      </p:sp>
      <p:sp>
        <p:nvSpPr>
          <p:cNvPr id="3" name="Content Placeholder 2"/>
          <p:cNvSpPr>
            <a:spLocks noGrp="1"/>
          </p:cNvSpPr>
          <p:nvPr>
            <p:ph sz="half" idx="1"/>
          </p:nvPr>
        </p:nvSpPr>
        <p:spPr>
          <a:xfrm>
            <a:off x="457200" y="1066800"/>
            <a:ext cx="4038600" cy="5638799"/>
          </a:xfrm>
        </p:spPr>
        <p:txBody>
          <a:bodyPr>
            <a:normAutofit fontScale="77500" lnSpcReduction="20000"/>
          </a:bodyPr>
          <a:lstStyle/>
          <a:p>
            <a:r>
              <a:rPr lang="en-US" dirty="0"/>
              <a:t>The NSI was contacted by the property manager at 4545 Laclede relative to a Burglary that occurred at their property.</a:t>
            </a:r>
          </a:p>
          <a:p>
            <a:r>
              <a:rPr lang="en-US" dirty="0"/>
              <a:t>The witness/ victim stated  the suspect stole packages from the property on previous occasions and he attempted to hold the suspect until PD arrived.</a:t>
            </a:r>
          </a:p>
          <a:p>
            <a:r>
              <a:rPr lang="en-US" dirty="0"/>
              <a:t>The witness/ victim stated the suspect bit him on his hand and fled.</a:t>
            </a:r>
          </a:p>
          <a:p>
            <a:r>
              <a:rPr lang="en-US" dirty="0"/>
              <a:t>On 4/29/2024, the suspect was observed standing in front of the Library and the police was contacted.  He was placed under arrest.</a:t>
            </a:r>
          </a:p>
          <a:p>
            <a:endParaRPr lang="en-US" dirty="0"/>
          </a:p>
        </p:txBody>
      </p:sp>
      <p:pic>
        <p:nvPicPr>
          <p:cNvPr id="2049" name="Picture 1"/>
          <p:cNvPicPr>
            <a:picLocks noGrp="1" noChangeAspect="1" noChangeArrowheads="1"/>
          </p:cNvPicPr>
          <p:nvPr>
            <p:ph sz="half" idx="2"/>
          </p:nvPr>
        </p:nvPicPr>
        <p:blipFill>
          <a:blip r:embed="rId2" cstate="print"/>
          <a:srcRect/>
          <a:stretch>
            <a:fillRect/>
          </a:stretch>
        </p:blipFill>
        <p:spPr bwMode="auto">
          <a:xfrm>
            <a:off x="4572000" y="1066800"/>
            <a:ext cx="2248072" cy="30480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6934200" y="2438400"/>
            <a:ext cx="1912775" cy="4260270"/>
          </a:xfrm>
          <a:prstGeom prst="rect">
            <a:avLst/>
          </a:prstGeom>
          <a:noFill/>
          <a:ln w="9525">
            <a:noFill/>
            <a:miter lim="800000"/>
            <a:headEnd/>
            <a:tailEnd/>
          </a:ln>
        </p:spPr>
      </p:pic>
      <p:sp>
        <p:nvSpPr>
          <p:cNvPr id="7" name="TextBox 6"/>
          <p:cNvSpPr txBox="1"/>
          <p:nvPr/>
        </p:nvSpPr>
        <p:spPr>
          <a:xfrm>
            <a:off x="7010400" y="5486400"/>
            <a:ext cx="1676400" cy="461665"/>
          </a:xfrm>
          <a:prstGeom prst="rect">
            <a:avLst/>
          </a:prstGeom>
          <a:noFill/>
        </p:spPr>
        <p:txBody>
          <a:bodyPr wrap="square" rtlCol="0">
            <a:spAutoFit/>
          </a:bodyPr>
          <a:lstStyle/>
          <a:p>
            <a:r>
              <a:rPr lang="en-US" sz="2400" b="1" dirty="0">
                <a:solidFill>
                  <a:srgbClr val="FFFF00"/>
                </a:solidFill>
              </a:rPr>
              <a:t>ARRESTED</a:t>
            </a:r>
          </a:p>
        </p:txBody>
      </p:sp>
    </p:spTree>
    <p:extLst>
      <p:ext uri="{BB962C8B-B14F-4D97-AF65-F5344CB8AC3E}">
        <p14:creationId xmlns:p14="http://schemas.microsoft.com/office/powerpoint/2010/main" val="56747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chor="t">
            <a:normAutofit fontScale="90000"/>
          </a:bodyPr>
          <a:lstStyle/>
          <a:p>
            <a:pPr algn="l"/>
            <a:r>
              <a:rPr lang="en-US" sz="2400" dirty="0"/>
              <a:t>24-017867  Robbery 1</a:t>
            </a:r>
            <a:r>
              <a:rPr lang="en-US" sz="2400" baseline="30000" dirty="0"/>
              <a:t>st</a:t>
            </a:r>
            <a:r>
              <a:rPr lang="en-US" sz="2400" dirty="0"/>
              <a:t> – Carjacking  5150 Waterman on</a:t>
            </a:r>
            <a:br>
              <a:rPr lang="en-US" sz="2400" dirty="0"/>
            </a:br>
            <a:r>
              <a:rPr lang="en-US" sz="2400" dirty="0"/>
              <a:t>05/02/2024 at 6:28pm</a:t>
            </a:r>
          </a:p>
        </p:txBody>
      </p:sp>
      <p:sp>
        <p:nvSpPr>
          <p:cNvPr id="3" name="Content Placeholder 2"/>
          <p:cNvSpPr>
            <a:spLocks noGrp="1"/>
          </p:cNvSpPr>
          <p:nvPr>
            <p:ph sz="half" idx="1"/>
          </p:nvPr>
        </p:nvSpPr>
        <p:spPr>
          <a:xfrm>
            <a:off x="457200" y="990600"/>
            <a:ext cx="4038600" cy="5715001"/>
          </a:xfrm>
        </p:spPr>
        <p:txBody>
          <a:bodyPr>
            <a:normAutofit fontScale="55000" lnSpcReduction="20000"/>
          </a:bodyPr>
          <a:lstStyle/>
          <a:p>
            <a:pPr fontAlgn="base"/>
            <a:r>
              <a:rPr lang="en-US" sz="2900" dirty="0"/>
              <a:t>The NSI was contacted and advised of a “carjacking” at 5150 Waterman involving 4 suspects.</a:t>
            </a:r>
          </a:p>
          <a:p>
            <a:r>
              <a:rPr lang="en-US" sz="2900" dirty="0"/>
              <a:t>Suspects were (4) B/M's, 5'10''-6'11'', thin build, wearing dark color clothing and 1 was wearing a blue shirt. At least 2 were armed with firearms.</a:t>
            </a:r>
          </a:p>
          <a:p>
            <a:r>
              <a:rPr lang="en-US" sz="2900" dirty="0"/>
              <a:t>Stolen Vehicle was a 2014 red Chrysler 200, bearing Missouri license plate LH9V6S.</a:t>
            </a:r>
          </a:p>
          <a:p>
            <a:r>
              <a:rPr lang="en-US" sz="2900" dirty="0"/>
              <a:t>The vehicle was last seen travelling east on Waterman and North on N. Kingshighway.</a:t>
            </a:r>
          </a:p>
          <a:p>
            <a:r>
              <a:rPr lang="en-US" sz="2900" dirty="0"/>
              <a:t>Video review by NSI shows 4 suspects walking east on Delmar, south on Clara, east on Pershing, north on Union then east on Waterman to the incident location.</a:t>
            </a:r>
          </a:p>
          <a:p>
            <a:r>
              <a:rPr lang="en-US" sz="2900" dirty="0">
                <a:solidFill>
                  <a:srgbClr val="FF0000"/>
                </a:solidFill>
              </a:rPr>
              <a:t>Detectives arrested (2) of the (4) suspects after observing the carjacked vehicle in the area of Delmar/ </a:t>
            </a:r>
            <a:r>
              <a:rPr lang="en-US" sz="2900" dirty="0" err="1">
                <a:solidFill>
                  <a:srgbClr val="FF0000"/>
                </a:solidFill>
              </a:rPr>
              <a:t>Goodfellow</a:t>
            </a:r>
            <a:r>
              <a:rPr lang="en-US" sz="2900" dirty="0">
                <a:solidFill>
                  <a:srgbClr val="FF0000"/>
                </a:solidFill>
              </a:rPr>
              <a:t>.  Suspects fled and was apprehended shortly after a  foot pursuit.</a:t>
            </a:r>
          </a:p>
          <a:p>
            <a:endParaRPr lang="en-US" dirty="0"/>
          </a:p>
          <a:p>
            <a:endParaRPr lang="en-US" dirty="0"/>
          </a:p>
        </p:txBody>
      </p:sp>
      <p:pic>
        <p:nvPicPr>
          <p:cNvPr id="9" name="Content Placeholder 8">
            <a:extLst>
              <a:ext uri="{FF2B5EF4-FFF2-40B4-BE49-F238E27FC236}">
                <a16:creationId xmlns:a16="http://schemas.microsoft.com/office/drawing/2014/main" id="{93671F40-8F97-43FD-68BA-39384CB22523}"/>
              </a:ext>
            </a:extLst>
          </p:cNvPr>
          <p:cNvPicPr>
            <a:picLocks noGrp="1" noChangeAspect="1"/>
          </p:cNvPicPr>
          <p:nvPr>
            <p:ph sz="half" idx="2"/>
          </p:nvPr>
        </p:nvPicPr>
        <p:blipFill>
          <a:blip r:embed="rId2" cstate="print"/>
          <a:stretch>
            <a:fillRect/>
          </a:stretch>
        </p:blipFill>
        <p:spPr>
          <a:xfrm>
            <a:off x="4648200" y="990600"/>
            <a:ext cx="4038600" cy="3830757"/>
          </a:xfrm>
          <a:prstGeom prst="rect">
            <a:avLst/>
          </a:prstGeom>
        </p:spPr>
      </p:pic>
      <p:sp>
        <p:nvSpPr>
          <p:cNvPr id="11" name="TextBox 10"/>
          <p:cNvSpPr txBox="1"/>
          <p:nvPr/>
        </p:nvSpPr>
        <p:spPr>
          <a:xfrm>
            <a:off x="5029200" y="3810000"/>
            <a:ext cx="3429000" cy="923330"/>
          </a:xfrm>
          <a:prstGeom prst="rect">
            <a:avLst/>
          </a:prstGeom>
          <a:noFill/>
        </p:spPr>
        <p:txBody>
          <a:bodyPr wrap="square" rtlCol="0">
            <a:spAutoFit/>
          </a:bodyPr>
          <a:lstStyle/>
          <a:p>
            <a:r>
              <a:rPr lang="en-US" dirty="0">
                <a:solidFill>
                  <a:srgbClr val="FFFF00"/>
                </a:solidFill>
              </a:rPr>
              <a:t>(2) Suspects were arrested. Attempting to identify (2) suspects that escaped.</a:t>
            </a:r>
          </a:p>
        </p:txBody>
      </p:sp>
    </p:spTree>
    <p:extLst>
      <p:ext uri="{BB962C8B-B14F-4D97-AF65-F5344CB8AC3E}">
        <p14:creationId xmlns:p14="http://schemas.microsoft.com/office/powerpoint/2010/main" val="2060713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chor="t">
            <a:noAutofit/>
          </a:bodyPr>
          <a:lstStyle/>
          <a:p>
            <a:pPr algn="l"/>
            <a:r>
              <a:rPr lang="en-US" sz="2800" dirty="0"/>
              <a:t>24-019288 Murder 2</a:t>
            </a:r>
            <a:r>
              <a:rPr lang="en-US" sz="2800" baseline="30000" dirty="0"/>
              <a:t>nd</a:t>
            </a:r>
            <a:r>
              <a:rPr lang="en-US" sz="2800" dirty="0"/>
              <a:t> 250 </a:t>
            </a:r>
            <a:r>
              <a:rPr lang="en-US" sz="2800" dirty="0" err="1"/>
              <a:t>DeBaliviere</a:t>
            </a:r>
            <a:r>
              <a:rPr lang="en-US" sz="2800" dirty="0"/>
              <a:t> on 5/11/2024 at 3:23 pm</a:t>
            </a:r>
          </a:p>
        </p:txBody>
      </p:sp>
      <p:sp>
        <p:nvSpPr>
          <p:cNvPr id="3" name="Content Placeholder 2"/>
          <p:cNvSpPr>
            <a:spLocks noGrp="1"/>
          </p:cNvSpPr>
          <p:nvPr>
            <p:ph sz="half" idx="1"/>
          </p:nvPr>
        </p:nvSpPr>
        <p:spPr>
          <a:xfrm>
            <a:off x="457200" y="1295400"/>
            <a:ext cx="4572000" cy="5333999"/>
          </a:xfrm>
        </p:spPr>
        <p:txBody>
          <a:bodyPr/>
          <a:lstStyle/>
          <a:p>
            <a:r>
              <a:rPr lang="en-US" dirty="0"/>
              <a:t>The NSI received information relative a Homicide that occurred on the Metro platform.</a:t>
            </a:r>
          </a:p>
          <a:p>
            <a:r>
              <a:rPr lang="en-US" dirty="0"/>
              <a:t>Images / video of the suspect were captured of the suspect prior to/ after the incident.</a:t>
            </a:r>
          </a:p>
          <a:p>
            <a:r>
              <a:rPr lang="en-US" dirty="0"/>
              <a:t>The suspect was arrested on 5/12/2024.</a:t>
            </a:r>
          </a:p>
          <a:p>
            <a:endParaRPr lang="en-US" dirty="0"/>
          </a:p>
        </p:txBody>
      </p:sp>
      <p:pic>
        <p:nvPicPr>
          <p:cNvPr id="22531" name="Picture 3"/>
          <p:cNvPicPr>
            <a:picLocks noGrp="1" noChangeAspect="1" noChangeArrowheads="1"/>
          </p:cNvPicPr>
          <p:nvPr>
            <p:ph sz="half" idx="2"/>
          </p:nvPr>
        </p:nvPicPr>
        <p:blipFill>
          <a:blip r:embed="rId2" cstate="print"/>
          <a:srcRect/>
          <a:stretch>
            <a:fillRect/>
          </a:stretch>
        </p:blipFill>
        <p:spPr bwMode="auto">
          <a:xfrm>
            <a:off x="5334000" y="1295400"/>
            <a:ext cx="3494145" cy="4495800"/>
          </a:xfrm>
          <a:prstGeom prst="rect">
            <a:avLst/>
          </a:prstGeom>
          <a:noFill/>
          <a:ln w="9525">
            <a:noFill/>
            <a:miter lim="800000"/>
            <a:headEnd/>
            <a:tailEnd/>
          </a:ln>
        </p:spPr>
      </p:pic>
      <p:sp>
        <p:nvSpPr>
          <p:cNvPr id="10" name="TextBox 9"/>
          <p:cNvSpPr txBox="1"/>
          <p:nvPr/>
        </p:nvSpPr>
        <p:spPr>
          <a:xfrm>
            <a:off x="6172200" y="4572000"/>
            <a:ext cx="2057400" cy="584775"/>
          </a:xfrm>
          <a:prstGeom prst="rect">
            <a:avLst/>
          </a:prstGeom>
          <a:noFill/>
        </p:spPr>
        <p:txBody>
          <a:bodyPr wrap="square" rtlCol="0">
            <a:spAutoFit/>
          </a:bodyPr>
          <a:lstStyle/>
          <a:p>
            <a:r>
              <a:rPr lang="en-US" sz="3200" b="1" dirty="0">
                <a:solidFill>
                  <a:srgbClr val="FFFF00"/>
                </a:solidFill>
              </a:rPr>
              <a:t>ARRESTED</a:t>
            </a:r>
          </a:p>
        </p:txBody>
      </p:sp>
    </p:spTree>
    <p:extLst>
      <p:ext uri="{BB962C8B-B14F-4D97-AF65-F5344CB8AC3E}">
        <p14:creationId xmlns:p14="http://schemas.microsoft.com/office/powerpoint/2010/main" val="383174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lvl="0"/>
            <a:r>
              <a:rPr lang="en-US" dirty="0"/>
              <a:t>Call to order</a:t>
            </a:r>
          </a:p>
          <a:p>
            <a:pPr lvl="0"/>
            <a:r>
              <a:rPr lang="en-US" dirty="0"/>
              <a:t>Meeting Minutes approval – vote</a:t>
            </a:r>
          </a:p>
          <a:p>
            <a:pPr lvl="0"/>
            <a:r>
              <a:rPr lang="en-US" dirty="0"/>
              <a:t>Financial Report – vote</a:t>
            </a:r>
          </a:p>
          <a:p>
            <a:pPr lvl="0"/>
            <a:r>
              <a:rPr lang="en-US" dirty="0"/>
              <a:t>NSI Staff Reports</a:t>
            </a:r>
          </a:p>
          <a:p>
            <a:pPr lvl="0"/>
            <a:endParaRPr lang="en-US" dirty="0"/>
          </a:p>
          <a:p>
            <a:pPr>
              <a:buClr>
                <a:srgbClr val="93A299"/>
              </a:buClr>
            </a:pPr>
            <a:endParaRPr lang="en-US" dirty="0">
              <a:solidFill>
                <a:srgbClr val="292934"/>
              </a:solidFill>
            </a:endParaRPr>
          </a:p>
          <a:p>
            <a:pPr marL="0" indent="0">
              <a:buClr>
                <a:srgbClr val="93A299"/>
              </a:buClr>
              <a:buNone/>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dirty="0">
              <a:solidFill>
                <a:srgbClr val="292934"/>
              </a:solidFill>
            </a:endParaRPr>
          </a:p>
          <a:p>
            <a:pPr lvl="0">
              <a:buClr>
                <a:srgbClr val="93A299"/>
              </a:buClr>
            </a:pPr>
            <a:endParaRPr lang="en-US" sz="3000" b="1" dirty="0">
              <a:solidFill>
                <a:srgbClr val="FC440E"/>
              </a:solidFill>
            </a:endParaRPr>
          </a:p>
          <a:p>
            <a:pPr marL="0" indent="0">
              <a:buNone/>
            </a:pPr>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292934"/>
              </a:solidFill>
            </a:endParaRPr>
          </a:p>
          <a:p>
            <a:endParaRPr lang="en-US" dirty="0">
              <a:solidFill>
                <a:srgbClr val="0000FF"/>
              </a:solidFill>
            </a:endParaRPr>
          </a:p>
          <a:p>
            <a:pPr marL="0" lvl="0" indent="0">
              <a:buClr>
                <a:srgbClr val="93A299"/>
              </a:buClr>
              <a:buNone/>
            </a:pPr>
            <a:endParaRPr lang="en-US" dirty="0">
              <a:solidFill>
                <a:srgbClr val="292934"/>
              </a:solidFill>
            </a:endParaRPr>
          </a:p>
          <a:p>
            <a:pPr mar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lvl="0" indent="0">
              <a:buClr>
                <a:srgbClr val="93A299"/>
              </a:buClr>
              <a:buNone/>
            </a:pPr>
            <a:endParaRPr lang="en-US" dirty="0">
              <a:solidFill>
                <a:srgbClr val="292934"/>
              </a:solidFill>
            </a:endParaRPr>
          </a:p>
          <a:p>
            <a:pPr marL="0" indent="0">
              <a:buClr>
                <a:srgbClr val="93A299"/>
              </a:buClr>
              <a:buNone/>
            </a:pPr>
            <a:endParaRPr lang="en-US" sz="3000" b="1" dirty="0">
              <a:solidFill>
                <a:srgbClr val="FC440E"/>
              </a:solidFill>
            </a:endParaRPr>
          </a:p>
          <a:p>
            <a:pPr marL="0" indent="0">
              <a:buClr>
                <a:srgbClr val="93A299"/>
              </a:buClr>
              <a:buNone/>
            </a:pPr>
            <a:endParaRPr lang="en-US" sz="3000" b="1" dirty="0">
              <a:solidFill>
                <a:srgbClr val="FC440E"/>
              </a:solidFill>
            </a:endParaRPr>
          </a:p>
          <a:p>
            <a:pPr>
              <a:buClr>
                <a:srgbClr val="93A299"/>
              </a:buClr>
            </a:pPr>
            <a:endParaRPr lang="en-US" b="1" dirty="0">
              <a:solidFill>
                <a:srgbClr val="FC440E"/>
              </a:solidFill>
            </a:endParaRPr>
          </a:p>
          <a:p>
            <a:pPr lvl="0">
              <a:buClr>
                <a:srgbClr val="93A299"/>
              </a:buClr>
            </a:pPr>
            <a:endParaRPr lang="en-US" dirty="0">
              <a:solidFill>
                <a:srgbClr val="292934"/>
              </a:solidFill>
            </a:endParaRPr>
          </a:p>
          <a:p>
            <a:pPr marL="0" lvl="0" indent="0">
              <a:buClr>
                <a:srgbClr val="93A299"/>
              </a:buClr>
              <a:buNone/>
            </a:pPr>
            <a:endParaRPr lang="en-US" dirty="0">
              <a:solidFill>
                <a:srgbClr val="292934"/>
              </a:solidFill>
            </a:endParaRPr>
          </a:p>
          <a:p>
            <a:pPr lvl="0">
              <a:buClr>
                <a:srgbClr val="93A299"/>
              </a:buClr>
            </a:pPr>
            <a:endParaRPr lang="en-US" sz="3200" b="1" dirty="0">
              <a:solidFill>
                <a:srgbClr val="FC440E"/>
              </a:solidFill>
            </a:endParaRPr>
          </a:p>
          <a:p>
            <a:pPr marL="0" indent="0">
              <a:buNone/>
            </a:pPr>
            <a:endParaRPr lang="en-US" sz="3200" b="1" dirty="0">
              <a:solidFill>
                <a:srgbClr val="FC440E"/>
              </a:solidFill>
            </a:endParaRPr>
          </a:p>
          <a:p>
            <a:endParaRPr lang="en-US" dirty="0"/>
          </a:p>
          <a:p>
            <a:endParaRPr lang="en-US" dirty="0"/>
          </a:p>
          <a:p>
            <a:endParaRPr lang="en-US" dirty="0"/>
          </a:p>
          <a:p>
            <a:pPr marL="0" indent="0">
              <a:buNone/>
            </a:pPr>
            <a:endParaRPr lang="en-US" sz="3200" b="1" dirty="0">
              <a:solidFill>
                <a:srgbClr val="FC440E"/>
              </a:solidFill>
            </a:endParaRPr>
          </a:p>
          <a:p>
            <a:pPr marL="0" indent="0">
              <a:buNone/>
            </a:pPr>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959717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Meeting Minutes </a:t>
            </a:r>
            <a:r>
              <a:rPr lang="mr-IN" dirty="0"/>
              <a:t>–</a:t>
            </a:r>
            <a:r>
              <a:rPr lang="en-US" dirty="0"/>
              <a:t> April 2024</a:t>
            </a:r>
          </a:p>
        </p:txBody>
      </p:sp>
      <p:pic>
        <p:nvPicPr>
          <p:cNvPr id="5" name="Picture 4" descr="A table of meeting schedule&#10;&#10;Description automatically generated with medium confidence">
            <a:extLst>
              <a:ext uri="{FF2B5EF4-FFF2-40B4-BE49-F238E27FC236}">
                <a16:creationId xmlns:a16="http://schemas.microsoft.com/office/drawing/2014/main" id="{D20A856A-7E0F-407F-CEA1-E74840D28699}"/>
              </a:ext>
            </a:extLst>
          </p:cNvPr>
          <p:cNvPicPr>
            <a:picLocks noChangeAspect="1"/>
          </p:cNvPicPr>
          <p:nvPr/>
        </p:nvPicPr>
        <p:blipFill>
          <a:blip r:embed="rId2"/>
          <a:stretch>
            <a:fillRect/>
          </a:stretch>
        </p:blipFill>
        <p:spPr>
          <a:xfrm>
            <a:off x="813298" y="1673352"/>
            <a:ext cx="3326403" cy="4718304"/>
          </a:xfrm>
          <a:prstGeom prst="rect">
            <a:avLst/>
          </a:prstGeom>
          <a:noFill/>
        </p:spPr>
      </p:pic>
      <p:sp>
        <p:nvSpPr>
          <p:cNvPr id="3" name="Content Placeholder 2"/>
          <p:cNvSpPr>
            <a:spLocks noGrp="1"/>
          </p:cNvSpPr>
          <p:nvPr>
            <p:ph sz="half" idx="2"/>
          </p:nvPr>
        </p:nvSpPr>
        <p:spPr>
          <a:xfrm>
            <a:off x="4648200" y="1673352"/>
            <a:ext cx="4038600" cy="4718304"/>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endParaRPr lang="en-US" dirty="0"/>
          </a:p>
          <a:p>
            <a:pPr marL="0" indent="0">
              <a:buNone/>
            </a:pPr>
            <a:endParaRPr lang="en-US" dirty="0"/>
          </a:p>
        </p:txBody>
      </p:sp>
      <p:sp>
        <p:nvSpPr>
          <p:cNvPr id="12" name="TextBox 11">
            <a:extLst>
              <a:ext uri="{FF2B5EF4-FFF2-40B4-BE49-F238E27FC236}">
                <a16:creationId xmlns:a16="http://schemas.microsoft.com/office/drawing/2014/main" id="{1B8C1ECE-ABD2-8E94-C9D4-37D8AC4A128F}"/>
              </a:ext>
            </a:extLst>
          </p:cNvPr>
          <p:cNvSpPr txBox="1"/>
          <p:nvPr/>
        </p:nvSpPr>
        <p:spPr>
          <a:xfrm>
            <a:off x="3647090" y="3415862"/>
            <a:ext cx="184731" cy="369332"/>
          </a:xfrm>
          <a:prstGeom prst="rect">
            <a:avLst/>
          </a:prstGeom>
          <a:noFill/>
        </p:spPr>
        <p:txBody>
          <a:bodyPr wrap="none" rtlCol="0">
            <a:spAutoFit/>
          </a:bodyPr>
          <a:lstStyle/>
          <a:p>
            <a:endParaRPr lang="en-US" dirty="0"/>
          </a:p>
        </p:txBody>
      </p:sp>
      <p:pic>
        <p:nvPicPr>
          <p:cNvPr id="7" name="Picture 6" descr="A document with text on it&#10;&#10;Description automatically generated">
            <a:extLst>
              <a:ext uri="{FF2B5EF4-FFF2-40B4-BE49-F238E27FC236}">
                <a16:creationId xmlns:a16="http://schemas.microsoft.com/office/drawing/2014/main" id="{6D20C817-705C-84D6-BD71-6E37A7B52933}"/>
              </a:ext>
            </a:extLst>
          </p:cNvPr>
          <p:cNvPicPr>
            <a:picLocks noChangeAspect="1"/>
          </p:cNvPicPr>
          <p:nvPr/>
        </p:nvPicPr>
        <p:blipFill>
          <a:blip r:embed="rId3"/>
          <a:stretch>
            <a:fillRect/>
          </a:stretch>
        </p:blipFill>
        <p:spPr>
          <a:xfrm>
            <a:off x="4569558" y="1563073"/>
            <a:ext cx="3880760" cy="4778661"/>
          </a:xfrm>
          <a:prstGeom prst="rect">
            <a:avLst/>
          </a:prstGeom>
        </p:spPr>
      </p:pic>
    </p:spTree>
    <p:extLst>
      <p:ext uri="{BB962C8B-B14F-4D97-AF65-F5344CB8AC3E}">
        <p14:creationId xmlns:p14="http://schemas.microsoft.com/office/powerpoint/2010/main" val="1547326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chor="ctr">
            <a:normAutofit/>
          </a:bodyPr>
          <a:lstStyle/>
          <a:p>
            <a:r>
              <a:rPr lang="en-US" dirty="0"/>
              <a:t>Financial Report </a:t>
            </a:r>
            <a:r>
              <a:rPr lang="mr-IN" dirty="0"/>
              <a:t>–</a:t>
            </a:r>
            <a:r>
              <a:rPr lang="en-US" dirty="0"/>
              <a:t> April 2024</a:t>
            </a:r>
            <a:endParaRPr lang="en-US"/>
          </a:p>
        </p:txBody>
      </p:sp>
      <p:pic>
        <p:nvPicPr>
          <p:cNvPr id="7" name="Picture 6" descr="A screenshot of a spreadsheet&#10;&#10;Description automatically generated">
            <a:extLst>
              <a:ext uri="{FF2B5EF4-FFF2-40B4-BE49-F238E27FC236}">
                <a16:creationId xmlns:a16="http://schemas.microsoft.com/office/drawing/2014/main" id="{A00330A9-54E1-D831-BE59-651B8A0C790F}"/>
              </a:ext>
            </a:extLst>
          </p:cNvPr>
          <p:cNvPicPr>
            <a:picLocks noChangeAspect="1"/>
          </p:cNvPicPr>
          <p:nvPr/>
        </p:nvPicPr>
        <p:blipFill>
          <a:blip r:embed="rId2"/>
          <a:stretch>
            <a:fillRect/>
          </a:stretch>
        </p:blipFill>
        <p:spPr>
          <a:xfrm>
            <a:off x="457200" y="1713186"/>
            <a:ext cx="3931920" cy="4312945"/>
          </a:xfrm>
          <a:prstGeom prst="rect">
            <a:avLst/>
          </a:prstGeom>
          <a:noFill/>
        </p:spPr>
      </p:pic>
      <p:sp>
        <p:nvSpPr>
          <p:cNvPr id="3" name="Content Placeholder 2"/>
          <p:cNvSpPr>
            <a:spLocks noGrp="1"/>
          </p:cNvSpPr>
          <p:nvPr>
            <p:ph sz="quarter" idx="4"/>
          </p:nvPr>
        </p:nvSpPr>
        <p:spPr>
          <a:xfrm>
            <a:off x="4754880" y="2438400"/>
            <a:ext cx="3931920" cy="3951288"/>
          </a:xfrm>
        </p:spPr>
        <p:txBody>
          <a:bodyPr>
            <a:normAutofit/>
          </a:bodyPr>
          <a:lstStyle/>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5057EC49-F3E4-8EB9-9925-76E5AC4D3F88}"/>
              </a:ext>
            </a:extLst>
          </p:cNvPr>
          <p:cNvSpPr txBox="1"/>
          <p:nvPr/>
        </p:nvSpPr>
        <p:spPr>
          <a:xfrm>
            <a:off x="6495393" y="2764221"/>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321942A5-1ACF-ACD5-8352-74A9D56E5BAF}"/>
              </a:ext>
            </a:extLst>
          </p:cNvPr>
          <p:cNvSpPr txBox="1"/>
          <p:nvPr/>
        </p:nvSpPr>
        <p:spPr>
          <a:xfrm>
            <a:off x="6390290" y="1797269"/>
            <a:ext cx="184731" cy="369332"/>
          </a:xfrm>
          <a:prstGeom prst="rect">
            <a:avLst/>
          </a:prstGeom>
          <a:noFill/>
        </p:spPr>
        <p:txBody>
          <a:bodyPr wrap="none" rtlCol="0">
            <a:spAutoFit/>
          </a:bodyPr>
          <a:lstStyle/>
          <a:p>
            <a:endParaRPr lang="en-US" dirty="0"/>
          </a:p>
        </p:txBody>
      </p:sp>
      <p:pic>
        <p:nvPicPr>
          <p:cNvPr id="11" name="Picture 10" descr="A screenshot of a computer&#10;&#10;Description automatically generated">
            <a:extLst>
              <a:ext uri="{FF2B5EF4-FFF2-40B4-BE49-F238E27FC236}">
                <a16:creationId xmlns:a16="http://schemas.microsoft.com/office/drawing/2014/main" id="{DA5897A9-BA84-FC12-3446-570AF1FFE567}"/>
              </a:ext>
            </a:extLst>
          </p:cNvPr>
          <p:cNvPicPr>
            <a:picLocks noChangeAspect="1"/>
          </p:cNvPicPr>
          <p:nvPr/>
        </p:nvPicPr>
        <p:blipFill>
          <a:blip r:embed="rId3"/>
          <a:stretch>
            <a:fillRect/>
          </a:stretch>
        </p:blipFill>
        <p:spPr>
          <a:xfrm>
            <a:off x="4748574" y="1767787"/>
            <a:ext cx="3931920" cy="1181100"/>
          </a:xfrm>
          <a:prstGeom prst="rect">
            <a:avLst/>
          </a:prstGeom>
        </p:spPr>
      </p:pic>
      <p:pic>
        <p:nvPicPr>
          <p:cNvPr id="15" name="Picture 14" descr="A screenshot of a note&#10;&#10;Description automatically generated">
            <a:extLst>
              <a:ext uri="{FF2B5EF4-FFF2-40B4-BE49-F238E27FC236}">
                <a16:creationId xmlns:a16="http://schemas.microsoft.com/office/drawing/2014/main" id="{F8AF21D1-6DEE-D435-8F36-4EC9BC96700A}"/>
              </a:ext>
            </a:extLst>
          </p:cNvPr>
          <p:cNvPicPr>
            <a:picLocks noChangeAspect="1"/>
          </p:cNvPicPr>
          <p:nvPr/>
        </p:nvPicPr>
        <p:blipFill>
          <a:blip r:embed="rId4"/>
          <a:stretch>
            <a:fillRect/>
          </a:stretch>
        </p:blipFill>
        <p:spPr>
          <a:xfrm>
            <a:off x="4731757" y="3307470"/>
            <a:ext cx="3948737" cy="2908300"/>
          </a:xfrm>
          <a:prstGeom prst="rect">
            <a:avLst/>
          </a:prstGeom>
        </p:spPr>
      </p:pic>
    </p:spTree>
    <p:extLst>
      <p:ext uri="{BB962C8B-B14F-4D97-AF65-F5344CB8AC3E}">
        <p14:creationId xmlns:p14="http://schemas.microsoft.com/office/powerpoint/2010/main" val="275903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a:t>
            </a:r>
          </a:p>
        </p:txBody>
      </p:sp>
      <p:sp>
        <p:nvSpPr>
          <p:cNvPr id="3" name="Content Placeholder 2"/>
          <p:cNvSpPr>
            <a:spLocks noGrp="1"/>
          </p:cNvSpPr>
          <p:nvPr>
            <p:ph idx="1"/>
          </p:nvPr>
        </p:nvSpPr>
        <p:spPr/>
        <p:txBody>
          <a:bodyPr/>
          <a:lstStyle/>
          <a:p>
            <a:r>
              <a:rPr lang="en-US" dirty="0"/>
              <a:t>Camera Report</a:t>
            </a:r>
          </a:p>
          <a:p>
            <a:r>
              <a:rPr lang="en-US" dirty="0"/>
              <a:t>Executive Director Report</a:t>
            </a:r>
          </a:p>
          <a:p>
            <a:r>
              <a:rPr lang="en-US" dirty="0"/>
              <a:t>Outreach Report</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731536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F345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966834" y="1304670"/>
            <a:ext cx="7594600" cy="2713114"/>
          </a:xfrm>
          <a:prstGeom prst="rect">
            <a:avLst/>
          </a:prstGeom>
          <a:solidFill>
            <a:srgbClr val="FF8A3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1F3457"/>
                </a:solidFill>
                <a:latin typeface="Montserrat" panose="02000505000000020004" pitchFamily="2" charset="77"/>
              </a:rPr>
              <a:t> </a:t>
            </a:r>
          </a:p>
          <a:p>
            <a:endParaRPr lang="en-US" sz="3600" b="1" dirty="0">
              <a:solidFill>
                <a:srgbClr val="1F3457"/>
              </a:solidFill>
              <a:latin typeface="Montserrat" panose="02000505000000020004" pitchFamily="2" charset="77"/>
            </a:endParaRPr>
          </a:p>
          <a:p>
            <a:endParaRPr lang="en-US" sz="3600" b="1" dirty="0">
              <a:solidFill>
                <a:srgbClr val="1F3457"/>
              </a:solidFill>
              <a:latin typeface="Montserrat" panose="02000505000000020004" pitchFamily="2" charset="77"/>
            </a:endParaRPr>
          </a:p>
          <a:p>
            <a:r>
              <a:rPr lang="en-US" sz="2400" b="1" dirty="0">
                <a:solidFill>
                  <a:srgbClr val="1F3457"/>
                </a:solidFill>
                <a:latin typeface="Montserrat" panose="02000505000000020004" pitchFamily="2" charset="77"/>
              </a:rPr>
              <a:t> </a:t>
            </a:r>
            <a:endParaRPr lang="en-US" sz="2400" dirty="0"/>
          </a:p>
        </p:txBody>
      </p:sp>
      <p:sp>
        <p:nvSpPr>
          <p:cNvPr id="2" name="Title 1">
            <a:extLst>
              <a:ext uri="{FF2B5EF4-FFF2-40B4-BE49-F238E27FC236}">
                <a16:creationId xmlns:a16="http://schemas.microsoft.com/office/drawing/2014/main" id="{3E99C3CE-E225-804B-A5A2-BD17AFD86FBE}"/>
              </a:ext>
            </a:extLst>
          </p:cNvPr>
          <p:cNvSpPr>
            <a:spLocks noGrp="1"/>
          </p:cNvSpPr>
          <p:nvPr>
            <p:ph type="ctrTitle"/>
          </p:nvPr>
        </p:nvSpPr>
        <p:spPr>
          <a:xfrm>
            <a:off x="1107550" y="1763093"/>
            <a:ext cx="7361042" cy="1613647"/>
          </a:xfrm>
        </p:spPr>
        <p:txBody>
          <a:bodyPr>
            <a:noAutofit/>
          </a:bodyPr>
          <a:lstStyle/>
          <a:p>
            <a:pPr algn="l"/>
            <a:r>
              <a:rPr lang="en-US" sz="3600" b="1" dirty="0">
                <a:solidFill>
                  <a:srgbClr val="1F3457"/>
                </a:solidFill>
                <a:latin typeface="Montserrat" panose="02000505000000020004" pitchFamily="2" charset="77"/>
              </a:rPr>
              <a:t>CWE NSI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Executive Director Report </a:t>
            </a:r>
            <a:br>
              <a:rPr lang="en-US" sz="3300" b="1" dirty="0">
                <a:solidFill>
                  <a:srgbClr val="1F3457"/>
                </a:solidFill>
                <a:latin typeface="Montserrat" panose="02000505000000020004" pitchFamily="2" charset="77"/>
              </a:rPr>
            </a:br>
            <a:r>
              <a:rPr lang="en-US" sz="3300" b="1" dirty="0">
                <a:solidFill>
                  <a:srgbClr val="1F3457"/>
                </a:solidFill>
                <a:latin typeface="Montserrat" panose="02000505000000020004" pitchFamily="2" charset="77"/>
              </a:rPr>
              <a:t>May 2024</a:t>
            </a:r>
          </a:p>
        </p:txBody>
      </p:sp>
      <p:sp>
        <p:nvSpPr>
          <p:cNvPr id="3" name="Subtitle 2">
            <a:extLst>
              <a:ext uri="{FF2B5EF4-FFF2-40B4-BE49-F238E27FC236}">
                <a16:creationId xmlns:a16="http://schemas.microsoft.com/office/drawing/2014/main" id="{D7CC8565-B702-1248-B9C8-3DCA9E3023F6}"/>
              </a:ext>
            </a:extLst>
          </p:cNvPr>
          <p:cNvSpPr>
            <a:spLocks noGrp="1"/>
          </p:cNvSpPr>
          <p:nvPr>
            <p:ph type="subTitle" idx="1"/>
          </p:nvPr>
        </p:nvSpPr>
        <p:spPr>
          <a:xfrm>
            <a:off x="4297218" y="4127251"/>
            <a:ext cx="4416137" cy="1241822"/>
          </a:xfrm>
        </p:spPr>
        <p:txBody>
          <a:bodyPr>
            <a:normAutofit lnSpcReduction="10000"/>
          </a:bodyPr>
          <a:lstStyle/>
          <a:p>
            <a:pPr algn="l">
              <a:lnSpc>
                <a:spcPct val="100000"/>
              </a:lnSpc>
            </a:pPr>
            <a:r>
              <a:rPr lang="en-US" dirty="0">
                <a:latin typeface="Montserrat" panose="02000505000000020004" pitchFamily="2" charset="77"/>
              </a:rPr>
              <a:t>Jim Whyte</a:t>
            </a:r>
          </a:p>
          <a:p>
            <a:pPr algn="l">
              <a:lnSpc>
                <a:spcPct val="100000"/>
              </a:lnSpc>
            </a:pPr>
            <a:r>
              <a:rPr lang="en-US" sz="1200" dirty="0">
                <a:latin typeface="Montserrat" panose="02000505000000020004" pitchFamily="2" charset="77"/>
              </a:rPr>
              <a:t>The Central West End Neighborhood Security Initiative </a:t>
            </a:r>
          </a:p>
          <a:p>
            <a:pPr algn="l">
              <a:lnSpc>
                <a:spcPct val="100000"/>
              </a:lnSpc>
            </a:pPr>
            <a:r>
              <a:rPr lang="en-US" sz="1200" dirty="0">
                <a:latin typeface="Montserrat" panose="02000505000000020004" pitchFamily="2" charset="77"/>
              </a:rPr>
              <a:t>447 N. Euclid Ave, St. Louis, MO 63108</a:t>
            </a:r>
          </a:p>
          <a:p>
            <a:pPr algn="l">
              <a:lnSpc>
                <a:spcPct val="100000"/>
              </a:lnSpc>
            </a:pPr>
            <a:r>
              <a:rPr lang="en-US" sz="1200" dirty="0">
                <a:latin typeface="Montserrat" panose="02000505000000020004" pitchFamily="2" charset="77"/>
              </a:rPr>
              <a:t>jwhyte@cwensi.com</a:t>
            </a:r>
          </a:p>
          <a:p>
            <a:pPr algn="l">
              <a:lnSpc>
                <a:spcPct val="100000"/>
              </a:lnSpc>
            </a:pPr>
            <a:r>
              <a:rPr lang="en-US" sz="1200" dirty="0">
                <a:latin typeface="Montserrat" panose="02000505000000020004" pitchFamily="2" charset="77"/>
              </a:rPr>
              <a:t>314.454.5808</a:t>
            </a:r>
          </a:p>
          <a:p>
            <a:endParaRPr lang="en-US" dirty="0">
              <a:latin typeface="Montserrat" panose="02000505000000020004" pitchFamily="2" charset="77"/>
            </a:endParaRPr>
          </a:p>
        </p:txBody>
      </p:sp>
      <p:pic>
        <p:nvPicPr>
          <p:cNvPr id="5" name="Picture 4" descr="Logo&#10;&#10;Description automatically generated">
            <a:extLst>
              <a:ext uri="{FF2B5EF4-FFF2-40B4-BE49-F238E27FC236}">
                <a16:creationId xmlns:a16="http://schemas.microsoft.com/office/drawing/2014/main" id="{C27B7127-FF8E-554B-9E9C-DE3C3DB6020D}"/>
              </a:ext>
            </a:extLst>
          </p:cNvPr>
          <p:cNvPicPr>
            <a:picLocks noChangeAspect="1"/>
          </p:cNvPicPr>
          <p:nvPr/>
        </p:nvPicPr>
        <p:blipFill>
          <a:blip r:embed="rId2"/>
          <a:stretch>
            <a:fillRect/>
          </a:stretch>
        </p:blipFill>
        <p:spPr>
          <a:xfrm>
            <a:off x="3116839" y="4127250"/>
            <a:ext cx="1180379" cy="1241823"/>
          </a:xfrm>
          <a:prstGeom prst="rect">
            <a:avLst/>
          </a:prstGeom>
        </p:spPr>
      </p:pic>
      <p:sp>
        <p:nvSpPr>
          <p:cNvPr id="8" name="Title 1">
            <a:extLst>
              <a:ext uri="{FF2B5EF4-FFF2-40B4-BE49-F238E27FC236}">
                <a16:creationId xmlns:a16="http://schemas.microsoft.com/office/drawing/2014/main" id="{4BFB6163-55D3-7648-BAE4-59CFE3A9D5E7}"/>
              </a:ext>
            </a:extLst>
          </p:cNvPr>
          <p:cNvSpPr txBox="1">
            <a:spLocks/>
          </p:cNvSpPr>
          <p:nvPr/>
        </p:nvSpPr>
        <p:spPr>
          <a:xfrm>
            <a:off x="1681882" y="2109839"/>
            <a:ext cx="4869297"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b="1" dirty="0">
              <a:solidFill>
                <a:srgbClr val="1F3457"/>
              </a:solidFill>
              <a:latin typeface="Montserrat" panose="02000505000000020004" pitchFamily="2" charset="77"/>
            </a:endParaRPr>
          </a:p>
        </p:txBody>
      </p:sp>
    </p:spTree>
    <p:extLst>
      <p:ext uri="{BB962C8B-B14F-4D97-AF65-F5344CB8AC3E}">
        <p14:creationId xmlns:p14="http://schemas.microsoft.com/office/powerpoint/2010/main" val="397360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709432"/>
            <a:ext cx="8743767" cy="4085734"/>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b="1" dirty="0">
                <a:solidFill>
                  <a:schemeClr val="bg1"/>
                </a:solidFill>
              </a:rPr>
              <a:t>The NSI is now working with The Modern Social who has been selected to expand our brand, increase awareness of the NSI and address crime through social </a:t>
            </a:r>
            <a:r>
              <a:rPr lang="en-US" b="1">
                <a:solidFill>
                  <a:schemeClr val="bg1"/>
                </a:solidFill>
              </a:rPr>
              <a:t>media platforms.  </a:t>
            </a:r>
            <a:endParaRPr lang="en-US" b="1" dirty="0">
              <a:solidFill>
                <a:schemeClr val="bg1"/>
              </a:solidFill>
            </a:endParaRPr>
          </a:p>
          <a:p>
            <a:pPr marL="214313" indent="-214313">
              <a:buFont typeface="Arial" panose="020B0604020202020204" pitchFamily="34" charset="0"/>
              <a:buChar char="•"/>
            </a:pPr>
            <a:r>
              <a:rPr lang="en-US" b="1" dirty="0">
                <a:solidFill>
                  <a:schemeClr val="bg1"/>
                </a:solidFill>
              </a:rPr>
              <a:t>I have met with the following leaders, over the last month, from the SLU Schools of Social Work and Criminal Justice.  The purpose was to explain what the NSI is about and discuss possible opportunities.</a:t>
            </a:r>
          </a:p>
          <a:p>
            <a:pPr marL="557213" lvl="1" indent="-214313">
              <a:buFont typeface="Arial" panose="020B0604020202020204" pitchFamily="34" charset="0"/>
              <a:buChar char="•"/>
            </a:pPr>
            <a:r>
              <a:rPr lang="en-US" b="1" dirty="0">
                <a:solidFill>
                  <a:schemeClr val="bg1"/>
                </a:solidFill>
              </a:rPr>
              <a:t>Noelle </a:t>
            </a:r>
            <a:r>
              <a:rPr lang="en-US" b="1" dirty="0" err="1">
                <a:solidFill>
                  <a:schemeClr val="bg1"/>
                </a:solidFill>
              </a:rPr>
              <a:t>Fearn</a:t>
            </a:r>
            <a:r>
              <a:rPr lang="en-US" b="1" dirty="0">
                <a:solidFill>
                  <a:schemeClr val="bg1"/>
                </a:solidFill>
              </a:rPr>
              <a:t>, Dean, SLU School of Social Work, Criminology &amp; Criminal Justice.</a:t>
            </a:r>
          </a:p>
          <a:p>
            <a:pPr marL="557213" lvl="1" indent="-214313">
              <a:buFont typeface="Arial" panose="020B0604020202020204" pitchFamily="34" charset="0"/>
              <a:buChar char="•"/>
            </a:pPr>
            <a:r>
              <a:rPr lang="en-US" b="1" dirty="0">
                <a:solidFill>
                  <a:schemeClr val="bg1"/>
                </a:solidFill>
              </a:rPr>
              <a:t>Kenya Brumfield-Young, Assistant Professor, Internship Coordinator, Criminology and Criminal Justice.</a:t>
            </a:r>
          </a:p>
          <a:p>
            <a:pPr marL="557213" lvl="1" indent="-214313">
              <a:buFont typeface="Arial" panose="020B0604020202020204" pitchFamily="34" charset="0"/>
              <a:buChar char="•"/>
            </a:pPr>
            <a:r>
              <a:rPr lang="en-US" b="1" dirty="0">
                <a:solidFill>
                  <a:schemeClr val="bg1"/>
                </a:solidFill>
              </a:rPr>
              <a:t>Wendy </a:t>
            </a:r>
            <a:r>
              <a:rPr lang="en-US" b="1" dirty="0" err="1">
                <a:solidFill>
                  <a:schemeClr val="bg1"/>
                </a:solidFill>
              </a:rPr>
              <a:t>DuCasse</a:t>
            </a:r>
            <a:r>
              <a:rPr lang="en-US" b="1" dirty="0">
                <a:solidFill>
                  <a:schemeClr val="bg1"/>
                </a:solidFill>
              </a:rPr>
              <a:t>, Director of Field Education.</a:t>
            </a:r>
          </a:p>
          <a:p>
            <a:pPr marL="557213" lvl="1" indent="-214313">
              <a:buFont typeface="Arial" panose="020B0604020202020204" pitchFamily="34" charset="0"/>
              <a:buChar char="•"/>
            </a:pPr>
            <a:r>
              <a:rPr lang="en-US" b="1" dirty="0">
                <a:solidFill>
                  <a:schemeClr val="bg1"/>
                </a:solidFill>
              </a:rPr>
              <a:t>Jesse Helton, Associate Professor, Social Work.</a:t>
            </a:r>
            <a:endParaRPr lang="en-US" sz="1500" b="1" dirty="0">
              <a:solidFill>
                <a:schemeClr val="bg1"/>
              </a:solidFill>
            </a:endParaRPr>
          </a:p>
          <a:p>
            <a:endParaRPr lang="en-US" sz="1500" b="1" dirty="0">
              <a:solidFill>
                <a:schemeClr val="bg1"/>
              </a:solidFill>
            </a:endParaRPr>
          </a:p>
          <a:p>
            <a:pPr marL="214313" indent="-214313">
              <a:buFont typeface="Arial" panose="020B0604020202020204" pitchFamily="34" charset="0"/>
              <a:buChar char="•"/>
            </a:pPr>
            <a:endParaRPr lang="en-US" sz="1350" dirty="0">
              <a:solidFill>
                <a:schemeClr val="bg1"/>
              </a:solidFill>
            </a:endParaRPr>
          </a:p>
        </p:txBody>
      </p:sp>
    </p:spTree>
    <p:extLst>
      <p:ext uri="{BB962C8B-B14F-4D97-AF65-F5344CB8AC3E}">
        <p14:creationId xmlns:p14="http://schemas.microsoft.com/office/powerpoint/2010/main" val="609793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6E21FA-06AE-F14B-BCC3-648B9B66EF05}"/>
              </a:ext>
            </a:extLst>
          </p:cNvPr>
          <p:cNvSpPr/>
          <p:nvPr/>
        </p:nvSpPr>
        <p:spPr>
          <a:xfrm>
            <a:off x="0" y="1044069"/>
            <a:ext cx="9144000" cy="665361"/>
          </a:xfrm>
          <a:prstGeom prst="rect">
            <a:avLst/>
          </a:prstGeom>
          <a:solidFill>
            <a:srgbClr val="1F34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8A36"/>
              </a:solidFill>
            </a:endParaRPr>
          </a:p>
        </p:txBody>
      </p:sp>
      <p:sp>
        <p:nvSpPr>
          <p:cNvPr id="8" name="Title 1">
            <a:extLst>
              <a:ext uri="{FF2B5EF4-FFF2-40B4-BE49-F238E27FC236}">
                <a16:creationId xmlns:a16="http://schemas.microsoft.com/office/drawing/2014/main" id="{4BFB6163-55D3-7648-BAE4-59CFE3A9D5E7}"/>
              </a:ext>
            </a:extLst>
          </p:cNvPr>
          <p:cNvSpPr txBox="1">
            <a:spLocks/>
          </p:cNvSpPr>
          <p:nvPr/>
        </p:nvSpPr>
        <p:spPr>
          <a:xfrm>
            <a:off x="0" y="1018576"/>
            <a:ext cx="7397105" cy="665361"/>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rgbClr val="FF8A36"/>
                </a:solidFill>
                <a:latin typeface="Montserrat" panose="02000505000000020004" pitchFamily="2" charset="77"/>
              </a:rPr>
              <a:t>Updates</a:t>
            </a:r>
          </a:p>
        </p:txBody>
      </p:sp>
      <p:sp>
        <p:nvSpPr>
          <p:cNvPr id="2" name="TextBox 1">
            <a:extLst>
              <a:ext uri="{FF2B5EF4-FFF2-40B4-BE49-F238E27FC236}">
                <a16:creationId xmlns:a16="http://schemas.microsoft.com/office/drawing/2014/main" id="{0CA015DB-338F-9BF7-6F03-86839740CE9C}"/>
              </a:ext>
            </a:extLst>
          </p:cNvPr>
          <p:cNvSpPr txBox="1"/>
          <p:nvPr/>
        </p:nvSpPr>
        <p:spPr>
          <a:xfrm>
            <a:off x="218821" y="1709432"/>
            <a:ext cx="8743767" cy="1638910"/>
          </a:xfrm>
          <a:prstGeom prst="rect">
            <a:avLst/>
          </a:prstGeom>
          <a:noFill/>
        </p:spPr>
        <p:txBody>
          <a:bodyPr wrap="square" rtlCol="0">
            <a:spAutoFit/>
          </a:bodyPr>
          <a:lstStyle/>
          <a:p>
            <a:r>
              <a:rPr lang="en-US" sz="1500" b="1" dirty="0">
                <a:solidFill>
                  <a:schemeClr val="bg1"/>
                </a:solidFill>
              </a:rPr>
              <a:t> </a:t>
            </a:r>
          </a:p>
          <a:p>
            <a:pPr marL="214313" indent="-214313">
              <a:buFont typeface="Arial" panose="020B0604020202020204" pitchFamily="34" charset="0"/>
              <a:buChar char="•"/>
            </a:pPr>
            <a:r>
              <a:rPr lang="en-US" b="1" dirty="0">
                <a:solidFill>
                  <a:schemeClr val="bg1"/>
                </a:solidFill>
              </a:rPr>
              <a:t>I attended the 9</a:t>
            </a:r>
            <a:r>
              <a:rPr lang="en-US" b="1" baseline="30000" dirty="0">
                <a:solidFill>
                  <a:schemeClr val="bg1"/>
                </a:solidFill>
              </a:rPr>
              <a:t>th</a:t>
            </a:r>
            <a:r>
              <a:rPr lang="en-US" b="1" dirty="0">
                <a:solidFill>
                  <a:schemeClr val="bg1"/>
                </a:solidFill>
              </a:rPr>
              <a:t> Ward Town Hall meeting and discussed the Outreach Program.</a:t>
            </a:r>
          </a:p>
          <a:p>
            <a:pPr marL="214313" indent="-214313">
              <a:buFont typeface="Arial" panose="020B0604020202020204" pitchFamily="34" charset="0"/>
              <a:buChar char="•"/>
            </a:pPr>
            <a:r>
              <a:rPr lang="en-US" b="1" dirty="0">
                <a:solidFill>
                  <a:schemeClr val="bg1"/>
                </a:solidFill>
              </a:rPr>
              <a:t>I attended the annual meeting with the residents of the Donegal Condominiums at 4525 Laclede.  Circuit Court judges attended also.</a:t>
            </a:r>
          </a:p>
          <a:p>
            <a:endParaRPr lang="en-US" sz="1350" dirty="0">
              <a:solidFill>
                <a:schemeClr val="bg1"/>
              </a:solidFill>
            </a:endParaRPr>
          </a:p>
        </p:txBody>
      </p:sp>
    </p:spTree>
    <p:extLst>
      <p:ext uri="{BB962C8B-B14F-4D97-AF65-F5344CB8AC3E}">
        <p14:creationId xmlns:p14="http://schemas.microsoft.com/office/powerpoint/2010/main" val="36377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057403"/>
            <a:ext cx="7772400" cy="742949"/>
          </a:xfrm>
        </p:spPr>
        <p:txBody>
          <a:bodyPr>
            <a:normAutofit fontScale="90000"/>
          </a:bodyPr>
          <a:lstStyle/>
          <a:p>
            <a:r>
              <a:rPr lang="en-US" sz="4800" dirty="0"/>
              <a:t>NSI Camera Project</a:t>
            </a:r>
          </a:p>
        </p:txBody>
      </p:sp>
      <p:sp>
        <p:nvSpPr>
          <p:cNvPr id="3" name="Subtitle 2"/>
          <p:cNvSpPr>
            <a:spLocks noGrp="1"/>
          </p:cNvSpPr>
          <p:nvPr>
            <p:ph type="subTitle" idx="1"/>
          </p:nvPr>
        </p:nvSpPr>
        <p:spPr>
          <a:xfrm>
            <a:off x="0" y="3143250"/>
            <a:ext cx="9144000" cy="2495550"/>
          </a:xfrm>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52402" y="3581400"/>
            <a:ext cx="2174495" cy="1924050"/>
          </a:xfrm>
          <a:prstGeom prst="rect">
            <a:avLst/>
          </a:prstGeom>
          <a:noFill/>
          <a:ln w="9525">
            <a:noFill/>
            <a:miter lim="800000"/>
            <a:headEnd/>
            <a:tailEnd/>
          </a:ln>
        </p:spPr>
      </p:pic>
      <p:pic>
        <p:nvPicPr>
          <p:cNvPr id="5" name="Picture 2" descr="C:\Users\User\AppData\Local\Microsoft\Windows\Temporary Internet Files\Content.Outlook\OXXHEA6C\nsi_logo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04800"/>
            <a:ext cx="16002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srcRect/>
          <a:stretch>
            <a:fillRect/>
          </a:stretch>
        </p:blipFill>
        <p:spPr bwMode="auto">
          <a:xfrm>
            <a:off x="2514600" y="3581400"/>
            <a:ext cx="3175253" cy="1920516"/>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867400" y="3581401"/>
            <a:ext cx="3099389" cy="1921907"/>
          </a:xfrm>
          <a:prstGeom prst="rect">
            <a:avLst/>
          </a:prstGeom>
          <a:noFill/>
          <a:ln w="9525">
            <a:noFill/>
            <a:miter lim="800000"/>
            <a:headEnd/>
            <a:tailEnd/>
          </a:ln>
        </p:spPr>
      </p:pic>
      <p:sp>
        <p:nvSpPr>
          <p:cNvPr id="9" name="TextBox 8"/>
          <p:cNvSpPr txBox="1"/>
          <p:nvPr/>
        </p:nvSpPr>
        <p:spPr>
          <a:xfrm>
            <a:off x="5486400" y="5867400"/>
            <a:ext cx="3429000" cy="369332"/>
          </a:xfrm>
          <a:prstGeom prst="rect">
            <a:avLst/>
          </a:prstGeom>
          <a:noFill/>
        </p:spPr>
        <p:txBody>
          <a:bodyPr wrap="square" rtlCol="0">
            <a:spAutoFit/>
          </a:bodyPr>
          <a:lstStyle/>
          <a:p>
            <a:r>
              <a:rPr lang="en-US" dirty="0"/>
              <a:t>                             May 20, 2024</a:t>
            </a:r>
          </a:p>
        </p:txBody>
      </p:sp>
    </p:spTree>
    <p:extLst>
      <p:ext uri="{BB962C8B-B14F-4D97-AF65-F5344CB8AC3E}">
        <p14:creationId xmlns:p14="http://schemas.microsoft.com/office/powerpoint/2010/main" val="4172837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26920</TotalTime>
  <Words>902</Words>
  <Application>Microsoft Macintosh PowerPoint</Application>
  <PresentationFormat>On-screen Show (4:3)</PresentationFormat>
  <Paragraphs>130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Montserrat</vt:lpstr>
      <vt:lpstr>Times New Roman</vt:lpstr>
      <vt:lpstr>Clarity</vt:lpstr>
      <vt:lpstr>NSI Board Report</vt:lpstr>
      <vt:lpstr>Agenda</vt:lpstr>
      <vt:lpstr>Meeting Minutes – April 2024</vt:lpstr>
      <vt:lpstr>Financial Report – April 2024</vt:lpstr>
      <vt:lpstr>Reports</vt:lpstr>
      <vt:lpstr>CWE NSI  Executive Director Report  May 2024</vt:lpstr>
      <vt:lpstr>PowerPoint Presentation</vt:lpstr>
      <vt:lpstr>PowerPoint Presentation</vt:lpstr>
      <vt:lpstr>NSI Camera Project</vt:lpstr>
      <vt:lpstr> Camera Management Information:</vt:lpstr>
      <vt:lpstr>Camera Review Information</vt:lpstr>
      <vt:lpstr>Pending Camera Projects</vt:lpstr>
      <vt:lpstr>Pending Projects continued</vt:lpstr>
      <vt:lpstr>24-015606  Burglary 2nd/ Theft from a Building from 4545 Laclede on 4/15/2024 at approx 8:40 am</vt:lpstr>
      <vt:lpstr>24-017157  Burglary 2nd/ Assault 3rd from 4545 Laclede on 4/28/2024 at approx 9:00 am</vt:lpstr>
      <vt:lpstr>24-017867  Robbery 1st – Carjacking  5150 Waterman on 05/02/2024 at 6:28pm</vt:lpstr>
      <vt:lpstr>24-019288 Murder 2nd 250 DeBaliviere on 5/11/2024 at 3:23 pm</vt:lpstr>
    </vt:vector>
  </TitlesOfParts>
  <Company>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Deputy Director Report</dc:title>
  <dc:creator>Sarah W</dc:creator>
  <cp:lastModifiedBy>Sarah Wickenhauser</cp:lastModifiedBy>
  <cp:revision>347</cp:revision>
  <cp:lastPrinted>2023-02-13T15:48:52Z</cp:lastPrinted>
  <dcterms:created xsi:type="dcterms:W3CDTF">2018-03-05T20:29:47Z</dcterms:created>
  <dcterms:modified xsi:type="dcterms:W3CDTF">2024-05-21T16:58:34Z</dcterms:modified>
</cp:coreProperties>
</file>