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75" r:id="rId4"/>
    <p:sldId id="278" r:id="rId5"/>
    <p:sldId id="281" r:id="rId6"/>
    <p:sldId id="282" r:id="rId7"/>
    <p:sldId id="259" r:id="rId8"/>
    <p:sldId id="262" r:id="rId9"/>
    <p:sldId id="273" r:id="rId10"/>
    <p:sldId id="276" r:id="rId11"/>
    <p:sldId id="274" r:id="rId12"/>
    <p:sldId id="284" r:id="rId13"/>
    <p:sldId id="288" r:id="rId14"/>
    <p:sldId id="287" r:id="rId15"/>
    <p:sldId id="286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4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AF5F0-E116-5B43-8E2B-27B9D2D3B2AC}" v="4" dt="2023-09-13T15:42:10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48F9-4EAC-E640-A01E-44DE60B9918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BA060-1B75-8947-8AD1-DE9773DBE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8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1340B-3000-7A4A-B7A8-82985A942B5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8030A-12B5-AB44-BC50-04F023E6C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9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8030A-12B5-AB44-BC50-04F023E6CE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5BF8E8-A225-6F4E-8E0A-5A731DFF137F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3C0FF6D-AD96-C047-B510-E51301C3798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NSI Board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CWE NSI Board MEETING </a:t>
            </a:r>
          </a:p>
          <a:p>
            <a:r>
              <a:rPr lang="en-US" dirty="0"/>
              <a:t>April 2024</a:t>
            </a:r>
          </a:p>
          <a:p>
            <a:endParaRPr lang="en-US" dirty="0"/>
          </a:p>
          <a:p>
            <a:r>
              <a:rPr lang="en-US" dirty="0"/>
              <a:t>Prepared By: Sarah Wickenhauser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4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Camera Review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81" y="918681"/>
            <a:ext cx="8229600" cy="5791200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January 1, 2024 to April 15, 2024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Total camera reviews: 47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Total arrests relative to reviews: 9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Total wanted(s): 1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Total vehicle wanted(s):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7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>
                <a:solidFill>
                  <a:schemeClr val="tx1"/>
                </a:solidFill>
              </a:rPr>
              <a:t>Pending Camera Projects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sz="3400" dirty="0"/>
              <a:t>4255 West Pine (</a:t>
            </a:r>
            <a:r>
              <a:rPr lang="en-US" sz="3400" dirty="0" err="1"/>
              <a:t>Rejis</a:t>
            </a:r>
            <a:r>
              <a:rPr lang="en-US" sz="3400" dirty="0"/>
              <a:t>)- Upgrade external cameras on building and install pole at intersection- On Hold. Meeting 2/15/2024</a:t>
            </a:r>
          </a:p>
          <a:p>
            <a:r>
              <a:rPr lang="en-US" sz="3400" dirty="0"/>
              <a:t>4321 Chouteau- Establish a new camera site. (Equipment has been delivered. Waiting on construction)</a:t>
            </a:r>
          </a:p>
          <a:p>
            <a:r>
              <a:rPr lang="en-US" sz="3400" dirty="0"/>
              <a:t>4476 Chouteau (Song Bird)- Establish a new camera site at this location.</a:t>
            </a:r>
          </a:p>
          <a:p>
            <a:r>
              <a:rPr lang="en-US" sz="3400" dirty="0"/>
              <a:t>Recommendation for Camera upgrades and establish new sites in the CWE South SBD and Euclid South CID.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9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Pending Projects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25859"/>
          </a:xfrm>
        </p:spPr>
        <p:txBody>
          <a:bodyPr>
            <a:normAutofit/>
          </a:bodyPr>
          <a:lstStyle/>
          <a:p>
            <a:r>
              <a:rPr lang="en-US" dirty="0"/>
              <a:t>4909 Laclede- Upgrade cameras at this site. (Complete)</a:t>
            </a:r>
          </a:p>
          <a:p>
            <a:r>
              <a:rPr lang="en-US" dirty="0"/>
              <a:t>4949 West Pine- Upgrade cameras at this site. (Complete)</a:t>
            </a:r>
          </a:p>
          <a:p>
            <a:r>
              <a:rPr lang="en-US" dirty="0"/>
              <a:t>398 N. Euclid- Establish a new camera site at this location. (Conduit and wiring installed)</a:t>
            </a:r>
          </a:p>
          <a:p>
            <a:r>
              <a:rPr lang="en-US" dirty="0"/>
              <a:t>625 N. Euclid- Establish New site. (Permission granted by property owner. Need Board Approval.)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2800" dirty="0"/>
              <a:t>24-011267 Burglary 2</a:t>
            </a:r>
            <a:r>
              <a:rPr lang="en-US" sz="2800" baseline="30000" dirty="0"/>
              <a:t>nd</a:t>
            </a:r>
            <a:r>
              <a:rPr lang="en-US" sz="2800" dirty="0"/>
              <a:t>/ Kidnapping/ Assault 1</a:t>
            </a:r>
            <a:r>
              <a:rPr lang="en-US" sz="2800" baseline="30000" dirty="0"/>
              <a:t>st</a:t>
            </a:r>
            <a:r>
              <a:rPr lang="en-US" sz="2800" dirty="0"/>
              <a:t> LEO from 5510 Pershing on 3/20/2024 at 2:45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radio assignment for a black male dressed in all grey clothing opening individual's car doors and riffling through them in the secured apartment buildings garage. </a:t>
            </a:r>
          </a:p>
          <a:p>
            <a:r>
              <a:rPr lang="en-US" dirty="0"/>
              <a:t>Police approached this suspect a which time he ran and attempted to get away.</a:t>
            </a:r>
          </a:p>
          <a:p>
            <a:r>
              <a:rPr lang="en-US" dirty="0"/>
              <a:t>The police attempted to remove him from his vehicle at which time the suspect drove off with the police inside of the vehicle.</a:t>
            </a:r>
          </a:p>
          <a:p>
            <a:r>
              <a:rPr lang="en-US" dirty="0"/>
              <a:t>The suspect was placed under arrest.</a:t>
            </a:r>
          </a:p>
          <a:p>
            <a:r>
              <a:rPr lang="en-US" dirty="0"/>
              <a:t>It should be noted that this suspect was also responsible for numerous break- ins and thefts from 4055 Laclede and 4100 Laclede.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038600" cy="263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6172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ARRESTED</a:t>
            </a:r>
          </a:p>
        </p:txBody>
      </p:sp>
    </p:spTree>
    <p:extLst>
      <p:ext uri="{BB962C8B-B14F-4D97-AF65-F5344CB8AC3E}">
        <p14:creationId xmlns:p14="http://schemas.microsoft.com/office/powerpoint/2010/main" val="427086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dirty="0"/>
              <a:t>24-012876- Stealing of a Motor Vehicle #40 N. Euclid on 03/29/2024 at 7:24pm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54863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Victim reported their vehicle stolen upon leaving Shake Shack.</a:t>
            </a:r>
          </a:p>
          <a:p>
            <a:r>
              <a:rPr lang="en-US" dirty="0"/>
              <a:t>Review of video cameras, at the reported location of the victim’s stolen vehicle, revealed the arrival of a suspects.  </a:t>
            </a:r>
          </a:p>
          <a:p>
            <a:r>
              <a:rPr lang="en-US" dirty="0"/>
              <a:t>The suspects arrived in a Hyundai with Missouri plates </a:t>
            </a:r>
            <a:r>
              <a:rPr lang="en-US" b="1" dirty="0"/>
              <a:t>EC8 L3S.</a:t>
            </a:r>
            <a:endParaRPr lang="en-US" dirty="0"/>
          </a:p>
          <a:p>
            <a:r>
              <a:rPr lang="en-US" dirty="0"/>
              <a:t>The male suspect approached the stolen car and breaks out the rear drivers-side window with a small hammer (tool).</a:t>
            </a:r>
          </a:p>
          <a:p>
            <a:r>
              <a:rPr lang="en-US" dirty="0"/>
              <a:t>The suspect then jumps headfirst into the stolen car and begins to work on the ignition area.  </a:t>
            </a:r>
          </a:p>
          <a:p>
            <a:r>
              <a:rPr lang="en-US" dirty="0"/>
              <a:t>Moments later the car started and he follows the car he arrived at the scene in now driven by another occupant.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4B3DCA-2749-1C5C-9017-821CE834D3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219200"/>
            <a:ext cx="4724400" cy="322305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041815">
            <a:off x="6532465" y="1653540"/>
            <a:ext cx="128099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041815">
            <a:off x="8589865" y="2186941"/>
            <a:ext cx="128099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2057400"/>
            <a:ext cx="2286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495" y="4572000"/>
            <a:ext cx="23740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572000"/>
            <a:ext cx="2209800" cy="212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342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sz="2800" dirty="0"/>
              <a:t>24-014051- Theft of Postal Services/Mailbox on 4/6/2024 at 4:30 am- 5:00 am Maryland @ Euclid/ Taylor @ Olive/ Euclid &amp; Laclede/ Taylor &amp; West 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5029199"/>
          </a:xfrm>
        </p:spPr>
        <p:txBody>
          <a:bodyPr>
            <a:normAutofit fontScale="70000" lnSpcReduction="20000"/>
          </a:bodyPr>
          <a:lstStyle/>
          <a:p>
            <a:pPr lvl="3"/>
            <a:r>
              <a:rPr lang="en-US" sz="4000" b="1" u="sng" dirty="0">
                <a:solidFill>
                  <a:srgbClr val="FF0000"/>
                </a:solidFill>
              </a:rPr>
              <a:t>ALERT</a:t>
            </a:r>
            <a:endParaRPr lang="en-US" sz="4000" u="sng" dirty="0"/>
          </a:p>
          <a:p>
            <a:r>
              <a:rPr lang="en-US" dirty="0"/>
              <a:t>The NSI Camera Division was made aware of a Postal Mailbox theft that occurred at Laclede @ Euclid on 4/6/2024 at 4:51AM. </a:t>
            </a:r>
          </a:p>
          <a:p>
            <a:r>
              <a:rPr lang="en-US" dirty="0"/>
              <a:t>Cameras in the area was able to capture this incident.</a:t>
            </a:r>
          </a:p>
          <a:p>
            <a:r>
              <a:rPr lang="en-US" dirty="0"/>
              <a:t>While conducting their camera review the suspects were observed using a key to access the mail from the mailboxes throughout the CWE. </a:t>
            </a:r>
          </a:p>
          <a:p>
            <a:r>
              <a:rPr lang="en-US" dirty="0"/>
              <a:t>LPC camera at Olive and Taylor identified the plate as HLF H94. </a:t>
            </a:r>
          </a:p>
          <a:p>
            <a:r>
              <a:rPr lang="en-US" dirty="0"/>
              <a:t>Information was provided to the police as well as the US Postal Inspector.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648200"/>
            <a:ext cx="220218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276725" cy="277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84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anchor="t">
            <a:noAutofit/>
          </a:bodyPr>
          <a:lstStyle/>
          <a:p>
            <a:pPr algn="l"/>
            <a:r>
              <a:rPr lang="en-US" sz="2800" dirty="0"/>
              <a:t>24-014052- Robbery from 4055 Laclede on 4/8/2024 at 12:52 pm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54863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NSI received information relative to a robbery that occurred at the above location.</a:t>
            </a:r>
          </a:p>
          <a:p>
            <a:r>
              <a:rPr lang="en-US" dirty="0"/>
              <a:t>A review of the cameras revealed a male suspect arrived in a white Buick </a:t>
            </a:r>
            <a:r>
              <a:rPr lang="en-US" dirty="0" err="1"/>
              <a:t>Verano</a:t>
            </a:r>
            <a:r>
              <a:rPr lang="en-US" dirty="0"/>
              <a:t>.</a:t>
            </a:r>
          </a:p>
          <a:p>
            <a:r>
              <a:rPr lang="en-US" dirty="0"/>
              <a:t>The vehicle parked on Sarah &amp; Laclede facing north.</a:t>
            </a:r>
          </a:p>
          <a:p>
            <a:r>
              <a:rPr lang="en-US" dirty="0"/>
              <a:t>The suspect exit the passenger side of the vehicle and walked east on Laclede.</a:t>
            </a:r>
          </a:p>
          <a:p>
            <a:r>
              <a:rPr lang="en-US" dirty="0"/>
              <a:t>While walking back west the suspect stole the victim’s property and ran to the vehicle, which fled north on Sarah.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2219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733800"/>
            <a:ext cx="2307819" cy="161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06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Call to order</a:t>
            </a:r>
          </a:p>
          <a:p>
            <a:pPr lvl="0"/>
            <a:r>
              <a:rPr lang="en-US" dirty="0"/>
              <a:t>Meeting Minutes approval – vote</a:t>
            </a:r>
          </a:p>
          <a:p>
            <a:pPr lvl="0"/>
            <a:r>
              <a:rPr lang="en-US" dirty="0"/>
              <a:t>Financial Report – vote</a:t>
            </a:r>
          </a:p>
          <a:p>
            <a:pPr lvl="0"/>
            <a:r>
              <a:rPr lang="en-US" dirty="0"/>
              <a:t>NSI Staff Reports</a:t>
            </a:r>
          </a:p>
          <a:p>
            <a:pPr lvl="0"/>
            <a:endParaRPr lang="en-US" dirty="0"/>
          </a:p>
          <a:p>
            <a:pPr>
              <a:buClr>
                <a:srgbClr val="93A299"/>
              </a:buClr>
            </a:pPr>
            <a:endParaRPr lang="en-US" dirty="0">
              <a:solidFill>
                <a:srgbClr val="292934"/>
              </a:solidFill>
            </a:endParaRPr>
          </a:p>
          <a:p>
            <a:pPr marL="0" indent="0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>
              <a:buClr>
                <a:srgbClr val="93A299"/>
              </a:buClr>
            </a:pPr>
            <a:endParaRPr lang="en-US" dirty="0">
              <a:solidFill>
                <a:srgbClr val="292934"/>
              </a:solidFill>
            </a:endParaRPr>
          </a:p>
          <a:p>
            <a:pPr>
              <a:buClr>
                <a:srgbClr val="93A299"/>
              </a:buClr>
            </a:pPr>
            <a:endParaRPr lang="en-US" dirty="0">
              <a:solidFill>
                <a:srgbClr val="292934"/>
              </a:solidFill>
            </a:endParaRPr>
          </a:p>
          <a:p>
            <a:pPr>
              <a:buClr>
                <a:srgbClr val="93A299"/>
              </a:buClr>
            </a:pPr>
            <a:endParaRPr lang="en-US" dirty="0">
              <a:solidFill>
                <a:srgbClr val="292934"/>
              </a:solidFill>
            </a:endParaRPr>
          </a:p>
          <a:p>
            <a:pPr>
              <a:buClr>
                <a:srgbClr val="93A299"/>
              </a:buClr>
            </a:pPr>
            <a:endParaRPr lang="en-US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sz="3000" b="1" dirty="0">
              <a:solidFill>
                <a:srgbClr val="FC440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 marL="0" indent="0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 marL="0" indent="0">
              <a:buClr>
                <a:srgbClr val="93A299"/>
              </a:buClr>
              <a:buNone/>
            </a:pPr>
            <a:endParaRPr lang="en-US" sz="3000" b="1" dirty="0">
              <a:solidFill>
                <a:srgbClr val="FC440E"/>
              </a:solidFill>
            </a:endParaRPr>
          </a:p>
          <a:p>
            <a:pPr marL="0" indent="0">
              <a:buClr>
                <a:srgbClr val="93A299"/>
              </a:buClr>
              <a:buNone/>
            </a:pPr>
            <a:endParaRPr lang="en-US" sz="3000" b="1" dirty="0">
              <a:solidFill>
                <a:srgbClr val="FC440E"/>
              </a:solidFill>
            </a:endParaRPr>
          </a:p>
          <a:p>
            <a:pPr>
              <a:buClr>
                <a:srgbClr val="93A299"/>
              </a:buClr>
            </a:pPr>
            <a:endParaRPr lang="en-US" b="1" dirty="0">
              <a:solidFill>
                <a:srgbClr val="FC440E"/>
              </a:solidFill>
            </a:endParaRPr>
          </a:p>
          <a:p>
            <a:pPr lvl="0">
              <a:buClr>
                <a:srgbClr val="93A299"/>
              </a:buClr>
            </a:pPr>
            <a:endParaRPr lang="en-US" dirty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sz="3200" b="1" dirty="0">
              <a:solidFill>
                <a:srgbClr val="FC440E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FC440E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3200" b="1" dirty="0">
              <a:solidFill>
                <a:srgbClr val="FC440E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1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Meeting Minutes </a:t>
            </a:r>
            <a:r>
              <a:rPr lang="mr-IN" dirty="0"/>
              <a:t>–</a:t>
            </a:r>
            <a:r>
              <a:rPr lang="en-US" dirty="0"/>
              <a:t> March 2024</a:t>
            </a:r>
          </a:p>
        </p:txBody>
      </p:sp>
      <p:pic>
        <p:nvPicPr>
          <p:cNvPr id="5" name="Picture 4" descr="A table of meeting schedule&#10;&#10;Description automatically generated with medium confidence">
            <a:extLst>
              <a:ext uri="{FF2B5EF4-FFF2-40B4-BE49-F238E27FC236}">
                <a16:creationId xmlns:a16="http://schemas.microsoft.com/office/drawing/2014/main" id="{9F9E055A-34F2-F276-2551-B02B565DC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20" y="1673352"/>
            <a:ext cx="3444360" cy="471830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C1ECE-ABD2-8E94-C9D4-37D8AC4A128F}"/>
              </a:ext>
            </a:extLst>
          </p:cNvPr>
          <p:cNvSpPr txBox="1"/>
          <p:nvPr/>
        </p:nvSpPr>
        <p:spPr>
          <a:xfrm>
            <a:off x="3647090" y="3415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document with text and a list&#10;&#10;Description automatically generated with medium confidence">
            <a:extLst>
              <a:ext uri="{FF2B5EF4-FFF2-40B4-BE49-F238E27FC236}">
                <a16:creationId xmlns:a16="http://schemas.microsoft.com/office/drawing/2014/main" id="{3186488A-3CB4-B0CA-DE7C-E28A3B9C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916" y="1673352"/>
            <a:ext cx="3720518" cy="49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Financial Report </a:t>
            </a:r>
            <a:r>
              <a:rPr lang="mr-IN" dirty="0"/>
              <a:t>–</a:t>
            </a:r>
            <a:r>
              <a:rPr lang="en-US" dirty="0"/>
              <a:t> March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7EC49-F3E4-8EB9-9925-76E5AC4D3F88}"/>
              </a:ext>
            </a:extLst>
          </p:cNvPr>
          <p:cNvSpPr txBox="1"/>
          <p:nvPr/>
        </p:nvSpPr>
        <p:spPr>
          <a:xfrm>
            <a:off x="6495393" y="2764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942A5-1ACF-ACD5-8352-74A9D56E5BAF}"/>
              </a:ext>
            </a:extLst>
          </p:cNvPr>
          <p:cNvSpPr txBox="1"/>
          <p:nvPr/>
        </p:nvSpPr>
        <p:spPr>
          <a:xfrm>
            <a:off x="6390290" y="1797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screenshot of a spreadsheet&#10;&#10;Description automatically generated">
            <a:extLst>
              <a:ext uri="{FF2B5EF4-FFF2-40B4-BE49-F238E27FC236}">
                <a16:creationId xmlns:a16="http://schemas.microsoft.com/office/drawing/2014/main" id="{F44725E4-D255-87B5-F490-E1BCAEE4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3" y="1600200"/>
            <a:ext cx="5367802" cy="4422228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DCC0238-A9E7-4199-0200-AA9EEAF8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95" y="1600200"/>
            <a:ext cx="345699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Outreach Report</a:t>
            </a:r>
          </a:p>
          <a:p>
            <a:r>
              <a:rPr lang="en-US" dirty="0"/>
              <a:t>Camera Report</a:t>
            </a:r>
          </a:p>
          <a:p>
            <a:r>
              <a:rPr lang="en-US" dirty="0"/>
              <a:t>Executive Director Report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3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E21FA-06AE-F14B-BCC3-648B9B66EF05}"/>
              </a:ext>
            </a:extLst>
          </p:cNvPr>
          <p:cNvSpPr/>
          <p:nvPr/>
        </p:nvSpPr>
        <p:spPr>
          <a:xfrm>
            <a:off x="966834" y="1304670"/>
            <a:ext cx="7594600" cy="2713114"/>
          </a:xfrm>
          <a:prstGeom prst="rect">
            <a:avLst/>
          </a:prstGeom>
          <a:solidFill>
            <a:srgbClr val="FF8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1F3457"/>
                </a:solidFill>
                <a:latin typeface="Montserrat" panose="02000505000000020004" pitchFamily="2" charset="77"/>
              </a:rPr>
              <a:t> </a:t>
            </a:r>
          </a:p>
          <a:p>
            <a:endParaRPr lang="en-US" sz="3600" b="1" dirty="0">
              <a:solidFill>
                <a:srgbClr val="1F3457"/>
              </a:solidFill>
              <a:latin typeface="Montserrat" panose="02000505000000020004" pitchFamily="2" charset="77"/>
            </a:endParaRPr>
          </a:p>
          <a:p>
            <a:endParaRPr lang="en-US" sz="3600" b="1" dirty="0">
              <a:solidFill>
                <a:srgbClr val="1F3457"/>
              </a:solidFill>
              <a:latin typeface="Montserrat" panose="02000505000000020004" pitchFamily="2" charset="77"/>
            </a:endParaRPr>
          </a:p>
          <a:p>
            <a:r>
              <a:rPr lang="en-US" sz="2400" b="1" dirty="0">
                <a:solidFill>
                  <a:srgbClr val="1F3457"/>
                </a:solidFill>
                <a:latin typeface="Montserrat" panose="02000505000000020004" pitchFamily="2" charset="77"/>
              </a:rPr>
              <a:t> 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9C3CE-E225-804B-A5A2-BD17AFD86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550" y="1763093"/>
            <a:ext cx="7361042" cy="1613647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1F3457"/>
                </a:solidFill>
                <a:latin typeface="Montserrat" panose="02000505000000020004" pitchFamily="2" charset="77"/>
              </a:rPr>
              <a:t>CWE NSI </a:t>
            </a:r>
            <a:br>
              <a:rPr lang="en-US" sz="3300" b="1" dirty="0">
                <a:solidFill>
                  <a:srgbClr val="1F3457"/>
                </a:solidFill>
                <a:latin typeface="Montserrat" panose="02000505000000020004" pitchFamily="2" charset="77"/>
              </a:rPr>
            </a:br>
            <a:r>
              <a:rPr lang="en-US" sz="3300" b="1" dirty="0">
                <a:solidFill>
                  <a:srgbClr val="1F3457"/>
                </a:solidFill>
                <a:latin typeface="Montserrat" panose="02000505000000020004" pitchFamily="2" charset="77"/>
              </a:rPr>
              <a:t>Executive Director Report </a:t>
            </a:r>
            <a:br>
              <a:rPr lang="en-US" sz="3300" b="1" dirty="0">
                <a:solidFill>
                  <a:srgbClr val="1F3457"/>
                </a:solidFill>
                <a:latin typeface="Montserrat" panose="02000505000000020004" pitchFamily="2" charset="77"/>
              </a:rPr>
            </a:br>
            <a:r>
              <a:rPr lang="en-US" sz="3300" b="1" dirty="0">
                <a:solidFill>
                  <a:srgbClr val="1F3457"/>
                </a:solidFill>
                <a:latin typeface="Montserrat" panose="02000505000000020004" pitchFamily="2" charset="77"/>
              </a:rPr>
              <a:t>April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C8565-B702-1248-B9C8-3DCA9E302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218" y="4127251"/>
            <a:ext cx="4416137" cy="124182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Montserrat" panose="02000505000000020004" pitchFamily="2" charset="77"/>
              </a:rPr>
              <a:t>Jim Whyte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latin typeface="Montserrat" panose="02000505000000020004" pitchFamily="2" charset="77"/>
              </a:rPr>
              <a:t>The Central West End Neighborhood Security Initiative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latin typeface="Montserrat" panose="02000505000000020004" pitchFamily="2" charset="77"/>
              </a:rPr>
              <a:t>447 N. Euclid Ave, St. Louis, MO 63108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latin typeface="Montserrat" panose="02000505000000020004" pitchFamily="2" charset="77"/>
              </a:rPr>
              <a:t>jwhyte@cwensi.com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latin typeface="Montserrat" panose="02000505000000020004" pitchFamily="2" charset="77"/>
              </a:rPr>
              <a:t>314.454.5808</a:t>
            </a:r>
          </a:p>
          <a:p>
            <a:endParaRPr lang="en-US" dirty="0">
              <a:latin typeface="Montserrat" panose="02000505000000020004" pitchFamily="2" charset="77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27B7127-FF8E-554B-9E9C-DE3C3DB6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39" y="4127250"/>
            <a:ext cx="1180379" cy="1241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FB6163-55D3-7648-BAE4-59CFE3A9D5E7}"/>
              </a:ext>
            </a:extLst>
          </p:cNvPr>
          <p:cNvSpPr txBox="1">
            <a:spLocks/>
          </p:cNvSpPr>
          <p:nvPr/>
        </p:nvSpPr>
        <p:spPr>
          <a:xfrm>
            <a:off x="1681882" y="2109839"/>
            <a:ext cx="4869297" cy="66536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1F3457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060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E21FA-06AE-F14B-BCC3-648B9B66EF05}"/>
              </a:ext>
            </a:extLst>
          </p:cNvPr>
          <p:cNvSpPr/>
          <p:nvPr/>
        </p:nvSpPr>
        <p:spPr>
          <a:xfrm>
            <a:off x="0" y="1044069"/>
            <a:ext cx="9144000" cy="665361"/>
          </a:xfrm>
          <a:prstGeom prst="rect">
            <a:avLst/>
          </a:prstGeom>
          <a:solidFill>
            <a:srgbClr val="1F3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8A3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FB6163-55D3-7648-BAE4-59CFE3A9D5E7}"/>
              </a:ext>
            </a:extLst>
          </p:cNvPr>
          <p:cNvSpPr txBox="1">
            <a:spLocks/>
          </p:cNvSpPr>
          <p:nvPr/>
        </p:nvSpPr>
        <p:spPr>
          <a:xfrm>
            <a:off x="0" y="1018576"/>
            <a:ext cx="7397105" cy="66536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8A36"/>
                </a:solidFill>
                <a:latin typeface="Montserrat" panose="02000505000000020004" pitchFamily="2" charset="77"/>
              </a:rPr>
              <a:t>Updates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015DB-338F-9BF7-6F03-86839740CE9C}"/>
              </a:ext>
            </a:extLst>
          </p:cNvPr>
          <p:cNvSpPr txBox="1"/>
          <p:nvPr/>
        </p:nvSpPr>
        <p:spPr>
          <a:xfrm>
            <a:off x="218821" y="1709432"/>
            <a:ext cx="8743767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 have asked our attorney to review and update our MOU with the SLMPD regarding the sharing of our security cameras and related video. 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Follow-Up to mom and her 8-month-old baby.  She stopped communicating with our office and the Outreach Team.  I filed a “hot line” report with DSS. We met with Investigator however he was not able to locate her.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 posted an alert over </a:t>
            </a:r>
            <a:r>
              <a:rPr lang="en-US" b="1" dirty="0" err="1">
                <a:solidFill>
                  <a:schemeClr val="bg1"/>
                </a:solidFill>
              </a:rPr>
              <a:t>NextDoor</a:t>
            </a:r>
            <a:r>
              <a:rPr lang="en-US" b="1" dirty="0">
                <a:solidFill>
                  <a:schemeClr val="bg1"/>
                </a:solidFill>
              </a:rPr>
              <a:t> and worked with local media to draw attention to the on-going theft issues with the blue, USPS, mailboxes.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Media did story on derelict and abandoned cars in and around the CWE and DeBaliviere Place.  The story focused on City not responding to this issue in a timely manner.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 attended a Zoom meeting with Congresswoman Bush and federal funding grant requests for community projects.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 met with SLU professor of Social Work and Criminal Justice.  There may be opportunities to collaborate on projects </a:t>
            </a:r>
            <a:r>
              <a:rPr lang="en-US" b="1">
                <a:solidFill>
                  <a:schemeClr val="bg1"/>
                </a:solidFill>
              </a:rPr>
              <a:t>moving forward.  </a:t>
            </a:r>
            <a:endParaRPr lang="en-US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</a:endParaRPr>
          </a:p>
          <a:p>
            <a:endParaRPr lang="en-US" sz="15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3"/>
            <a:ext cx="7772400" cy="742949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NSI Camera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43250"/>
            <a:ext cx="9144000" cy="24955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3581400"/>
            <a:ext cx="217449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AppData\Local\Microsoft\Windows\Temporary Internet Files\Content.Outlook\OXXHEA6C\nsi_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16002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3175253" cy="192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81401"/>
            <a:ext cx="3099389" cy="192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86400" y="5867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April 15, 2024</a:t>
            </a:r>
          </a:p>
        </p:txBody>
      </p:sp>
    </p:spTree>
    <p:extLst>
      <p:ext uri="{BB962C8B-B14F-4D97-AF65-F5344CB8AC3E}">
        <p14:creationId xmlns:p14="http://schemas.microsoft.com/office/powerpoint/2010/main" val="312909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-up of a camera lens">
            <a:extLst>
              <a:ext uri="{FF2B5EF4-FFF2-40B4-BE49-F238E27FC236}">
                <a16:creationId xmlns:a16="http://schemas.microsoft.com/office/drawing/2014/main" id="{6E462FD9-6FC0-EFC4-BB3D-57FF7370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29333"/>
          <a:stretch/>
        </p:blipFill>
        <p:spPr>
          <a:xfrm>
            <a:off x="2380" y="10"/>
            <a:ext cx="9144000" cy="68579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159" y="4487332"/>
            <a:ext cx="6400800" cy="15070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/>
            </a:br>
            <a:r>
              <a:rPr lang="en-US" i="1" u="sng"/>
              <a:t>Camera Management Information: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158" y="381000"/>
            <a:ext cx="7640241" cy="3920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Central West End neighborhood has 31 camera sites with 195 cameras having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330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views and 1 Flock camera.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DeBaliviere has 6 sites with 40 cameras having 68 camera views. 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FPSE has 13 sites with 57 cameras having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133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camera views and 4 Flock cameras.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Loop East: (2) Camera sites with 10 cameras with 26 camera views.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Number of Camera Sites: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52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Number of Cameras: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302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Number of Camera Views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557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Number of Flock Cameras: 5</a:t>
            </a:r>
          </a:p>
          <a:p>
            <a:pPr>
              <a:lnSpc>
                <a:spcPct val="90000"/>
              </a:lnSpc>
              <a:buNone/>
            </a:pP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05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23918</TotalTime>
  <Words>974</Words>
  <Application>Microsoft Macintosh PowerPoint</Application>
  <PresentationFormat>On-screen Show (4:3)</PresentationFormat>
  <Paragraphs>132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Montserrat</vt:lpstr>
      <vt:lpstr>Times New Roman</vt:lpstr>
      <vt:lpstr>Clarity</vt:lpstr>
      <vt:lpstr>NSI Board Report</vt:lpstr>
      <vt:lpstr>Agenda</vt:lpstr>
      <vt:lpstr>Meeting Minutes – March 2024</vt:lpstr>
      <vt:lpstr>Financial Report – March 2024</vt:lpstr>
      <vt:lpstr>Reports</vt:lpstr>
      <vt:lpstr>CWE NSI  Executive Director Report  April 2024</vt:lpstr>
      <vt:lpstr>PowerPoint Presentation</vt:lpstr>
      <vt:lpstr>NSI Camera Project</vt:lpstr>
      <vt:lpstr> Camera Management Information:</vt:lpstr>
      <vt:lpstr>Camera Review Information</vt:lpstr>
      <vt:lpstr>Pending Camera Projects</vt:lpstr>
      <vt:lpstr>Pending Projects continued</vt:lpstr>
      <vt:lpstr>24-011267 Burglary 2nd/ Kidnapping/ Assault 1st LEO from 5510 Pershing on 3/20/2024 at 2:45 am</vt:lpstr>
      <vt:lpstr>24-012876- Stealing of a Motor Vehicle #40 N. Euclid on 03/29/2024 at 7:24pm</vt:lpstr>
      <vt:lpstr>24-014051- Theft of Postal Services/Mailbox on 4/6/2024 at 4:30 am- 5:00 am Maryland @ Euclid/ Taylor @ Olive/ Euclid &amp; Laclede/ Taylor &amp; West Pine</vt:lpstr>
      <vt:lpstr>24-014052- Robbery from 4055 Laclede on 4/8/2024 at 12:52 pm</vt:lpstr>
    </vt:vector>
  </TitlesOfParts>
  <Company>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Deputy Director Report</dc:title>
  <dc:creator>Sarah W</dc:creator>
  <cp:lastModifiedBy>Sarah Wickenhauser</cp:lastModifiedBy>
  <cp:revision>344</cp:revision>
  <cp:lastPrinted>2023-02-13T15:48:52Z</cp:lastPrinted>
  <dcterms:created xsi:type="dcterms:W3CDTF">2018-03-05T20:29:47Z</dcterms:created>
  <dcterms:modified xsi:type="dcterms:W3CDTF">2024-05-21T16:56:04Z</dcterms:modified>
</cp:coreProperties>
</file>