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Lst>
  <p:notesMasterIdLst>
    <p:notesMasterId r:id="rId24"/>
  </p:notesMasterIdLst>
  <p:handoutMasterIdLst>
    <p:handoutMasterId r:id="rId25"/>
  </p:handoutMasterIdLst>
  <p:sldIdLst>
    <p:sldId id="256" r:id="rId2"/>
    <p:sldId id="260" r:id="rId3"/>
    <p:sldId id="275" r:id="rId4"/>
    <p:sldId id="278" r:id="rId5"/>
    <p:sldId id="287" r:id="rId6"/>
    <p:sldId id="281" r:id="rId7"/>
    <p:sldId id="282" r:id="rId8"/>
    <p:sldId id="259" r:id="rId9"/>
    <p:sldId id="283" r:id="rId10"/>
    <p:sldId id="261" r:id="rId11"/>
    <p:sldId id="284" r:id="rId12"/>
    <p:sldId id="258" r:id="rId13"/>
    <p:sldId id="270" r:id="rId14"/>
    <p:sldId id="285" r:id="rId15"/>
    <p:sldId id="286" r:id="rId16"/>
    <p:sldId id="262" r:id="rId17"/>
    <p:sldId id="263" r:id="rId18"/>
    <p:sldId id="264" r:id="rId19"/>
    <p:sldId id="266" r:id="rId20"/>
    <p:sldId id="267" r:id="rId21"/>
    <p:sldId id="269" r:id="rId22"/>
    <p:sldId id="27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C440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2AF5F0-E116-5B43-8E2B-27B9D2D3B2AC}" v="4" dt="2023-09-13T15:42:10.3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7"/>
    <p:restoredTop sz="94694"/>
  </p:normalViewPr>
  <p:slideViewPr>
    <p:cSldViewPr snapToGrid="0" snapToObjects="1">
      <p:cViewPr varScale="1">
        <p:scale>
          <a:sx n="121" d="100"/>
          <a:sy n="121" d="100"/>
        </p:scale>
        <p:origin x="196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'[Oct 12-Nov 12.xlsx]Demo'!$B$1</c:f>
              <c:strCache>
                <c:ptCount val="1"/>
                <c:pt idx="0">
                  <c:v>60</c:v>
                </c:pt>
              </c:strCache>
            </c:strRef>
          </c:tx>
          <c:spPr>
            <a:solidFill>
              <a:schemeClr val="accent1"/>
            </a:solidFill>
            <a:ln>
              <a:noFill/>
            </a:ln>
            <a:effectLst/>
          </c:spPr>
          <c:invertIfNegative val="0"/>
          <c:dLbls>
            <c:dLbl>
              <c:idx val="0"/>
              <c:tx>
                <c:rich>
                  <a:bodyPr/>
                  <a:lstStyle/>
                  <a:p>
                    <a:r>
                      <a:rPr lang="en-US"/>
                      <a:t>48</a:t>
                    </a:r>
                  </a:p>
                  <a:p>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511-4823-A697-9698AEF20C6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'[Oct 12-Nov 12.xlsx]Demo'!$A$2:$A$4</c:f>
              <c:strCache>
                <c:ptCount val="3"/>
                <c:pt idx="0">
                  <c:v>Unduplicated Individuals </c:v>
                </c:pt>
                <c:pt idx="1">
                  <c:v>Recurrent Individuals </c:v>
                </c:pt>
                <c:pt idx="2">
                  <c:v>Average Time Spent with each Individual (minutes)</c:v>
                </c:pt>
              </c:strCache>
            </c:strRef>
          </c:cat>
          <c:val>
            <c:numRef>
              <c:f>'[Oct 12-Nov 12.xlsx]Demo'!$B$2:$B$4</c:f>
              <c:numCache>
                <c:formatCode>General</c:formatCode>
                <c:ptCount val="3"/>
                <c:pt idx="0">
                  <c:v>47</c:v>
                </c:pt>
                <c:pt idx="1">
                  <c:v>13</c:v>
                </c:pt>
                <c:pt idx="2">
                  <c:v>12</c:v>
                </c:pt>
              </c:numCache>
            </c:numRef>
          </c:val>
          <c:extLst>
            <c:ext xmlns:c16="http://schemas.microsoft.com/office/drawing/2014/chart" uri="{C3380CC4-5D6E-409C-BE32-E72D297353CC}">
              <c16:uniqueId val="{00000000-1511-4823-A697-9698AEF20C65}"/>
            </c:ext>
          </c:extLst>
        </c:ser>
        <c:dLbls>
          <c:dLblPos val="outEnd"/>
          <c:showLegendKey val="0"/>
          <c:showVal val="1"/>
          <c:showCatName val="0"/>
          <c:showSerName val="0"/>
          <c:showPercent val="0"/>
          <c:showBubbleSize val="0"/>
        </c:dLbls>
        <c:gapWidth val="33"/>
        <c:overlap val="-30"/>
        <c:axId val="1828357776"/>
        <c:axId val="1813775152"/>
      </c:barChart>
      <c:catAx>
        <c:axId val="182835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13775152"/>
        <c:crosses val="autoZero"/>
        <c:auto val="1"/>
        <c:lblAlgn val="ctr"/>
        <c:lblOffset val="100"/>
        <c:noMultiLvlLbl val="0"/>
      </c:catAx>
      <c:valAx>
        <c:axId val="1813775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60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8357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Gender: </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tx>
            <c:v>Field2</c:v>
          </c:tx>
          <c:explosion val="1"/>
          <c:dPt>
            <c:idx val="0"/>
            <c:bubble3D val="0"/>
            <c:spPr>
              <a:gradFill rotWithShape="1">
                <a:gsLst>
                  <a:gs pos="0">
                    <a:schemeClr val="accent1">
                      <a:shade val="70000"/>
                      <a:satMod val="150000"/>
                    </a:schemeClr>
                  </a:gs>
                  <a:gs pos="34000">
                    <a:schemeClr val="accent1">
                      <a:shade val="70000"/>
                      <a:satMod val="140000"/>
                    </a:schemeClr>
                  </a:gs>
                  <a:gs pos="70000">
                    <a:schemeClr val="accent1">
                      <a:tint val="100000"/>
                      <a:shade val="90000"/>
                      <a:satMod val="140000"/>
                    </a:schemeClr>
                  </a:gs>
                  <a:gs pos="100000">
                    <a:schemeClr val="accent1">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rgbClr r="0" g="0" b="0">
                    <a:shade val="30000"/>
                    <a:satMod val="130000"/>
                  </a:scrgbClr>
                </a:contourClr>
              </a:sp3d>
            </c:spPr>
            <c:extLst>
              <c:ext xmlns:c16="http://schemas.microsoft.com/office/drawing/2014/chart" uri="{C3380CC4-5D6E-409C-BE32-E72D297353CC}">
                <c16:uniqueId val="{00000001-0824-4904-A4D6-B93FC465D990}"/>
              </c:ext>
            </c:extLst>
          </c:dPt>
          <c:dPt>
            <c:idx val="1"/>
            <c:bubble3D val="0"/>
            <c:spPr>
              <a:gradFill rotWithShape="1">
                <a:gsLst>
                  <a:gs pos="0">
                    <a:schemeClr val="accent2">
                      <a:shade val="70000"/>
                      <a:satMod val="150000"/>
                    </a:schemeClr>
                  </a:gs>
                  <a:gs pos="34000">
                    <a:schemeClr val="accent2">
                      <a:shade val="70000"/>
                      <a:satMod val="140000"/>
                    </a:schemeClr>
                  </a:gs>
                  <a:gs pos="70000">
                    <a:schemeClr val="accent2">
                      <a:tint val="100000"/>
                      <a:shade val="90000"/>
                      <a:satMod val="140000"/>
                    </a:schemeClr>
                  </a:gs>
                  <a:gs pos="100000">
                    <a:schemeClr val="accent2">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rgbClr r="0" g="0" b="0">
                    <a:shade val="30000"/>
                    <a:satMod val="130000"/>
                  </a:scrgbClr>
                </a:contourClr>
              </a:sp3d>
            </c:spPr>
            <c:extLst>
              <c:ext xmlns:c16="http://schemas.microsoft.com/office/drawing/2014/chart" uri="{C3380CC4-5D6E-409C-BE32-E72D297353CC}">
                <c16:uniqueId val="{00000003-0824-4904-A4D6-B93FC465D990}"/>
              </c:ext>
            </c:extLst>
          </c:dPt>
          <c:dLbls>
            <c:dLbl>
              <c:idx val="0"/>
              <c:tx>
                <c:rich>
                  <a:bodyPr/>
                  <a:lstStyle/>
                  <a:p>
                    <a:r>
                      <a:rPr lang="en-US" dirty="0"/>
                      <a:t>14</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824-4904-A4D6-B93FC465D990}"/>
                </c:ext>
              </c:extLst>
            </c:dLbl>
            <c:dLbl>
              <c:idx val="1"/>
              <c:layout>
                <c:manualLayout>
                  <c:x val="0.11944444444444434"/>
                  <c:y val="-0.1656506999125109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24-4904-A4D6-B93FC465D99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lt1">
                        <a:lumMod val="8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'https://netorg2247289-my.sharepoint.com/personal/aferguson_cwensi_com/Documents/[NSI Outreach Stat Sheet, Excel (1) copy.xlsx]Sheet11'!$D$2:$D$3</c:f>
              <c:strCache>
                <c:ptCount val="2"/>
                <c:pt idx="0">
                  <c:v>Females</c:v>
                </c:pt>
                <c:pt idx="1">
                  <c:v>Males</c:v>
                </c:pt>
              </c:strCache>
            </c:strRef>
          </c:cat>
          <c:val>
            <c:numRef>
              <c:f>'https://netorg2247289-my.sharepoint.com/personal/aferguson_cwensi_com/Documents/[NSI Outreach Stat Sheet, Excel (1) copy.xlsx]Sheet11'!$E$2:$E$3</c:f>
              <c:numCache>
                <c:formatCode>General</c:formatCode>
                <c:ptCount val="2"/>
                <c:pt idx="0">
                  <c:v>13</c:v>
                </c:pt>
                <c:pt idx="1">
                  <c:v>47</c:v>
                </c:pt>
              </c:numCache>
            </c:numRef>
          </c:val>
          <c:extLst>
            <c:ext xmlns:c16="http://schemas.microsoft.com/office/drawing/2014/chart" uri="{C3380CC4-5D6E-409C-BE32-E72D297353CC}">
              <c16:uniqueId val="{00000004-0824-4904-A4D6-B93FC465D99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Gender:</a:t>
            </a:r>
            <a:r>
              <a:rPr lang="en-US" baseline="0"/>
              <a:t>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br>
              <a:rPr lang="en-US" sz="1600" baseline="0" dirty="0"/>
            </a:br>
            <a:endParaRPr lang="en-US" sz="1600" dirty="0"/>
          </a:p>
        </c:rich>
      </c:tx>
      <c:layout>
        <c:manualLayout>
          <c:xMode val="edge"/>
          <c:yMode val="edge"/>
          <c:x val="0.32099281882273628"/>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rgbClr val="D2D2D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ED7331"/>
          </a:solidFill>
          <a:ln>
            <a:noFill/>
          </a:ln>
          <a:effectLst/>
        </c:spPr>
      </c:pivotFmt>
    </c:pivotFmts>
    <c:plotArea>
      <c:layout/>
      <c:barChart>
        <c:barDir val="bar"/>
        <c:grouping val="clustered"/>
        <c:varyColors val="0"/>
        <c:ser>
          <c:idx val="0"/>
          <c:order val="0"/>
          <c:tx>
            <c:v>Total</c:v>
          </c:tx>
          <c:spPr>
            <a:solidFill>
              <a:srgbClr val="D2D2D2"/>
            </a:solidFill>
            <a:ln>
              <a:noFill/>
            </a:ln>
            <a:effectLst/>
          </c:spPr>
          <c:invertIfNegative val="0"/>
          <c:dPt>
            <c:idx val="0"/>
            <c:invertIfNegative val="0"/>
            <c:bubble3D val="0"/>
            <c:spPr>
              <a:solidFill>
                <a:srgbClr val="ED7331"/>
              </a:solidFill>
              <a:ln>
                <a:noFill/>
              </a:ln>
              <a:effectLst/>
            </c:spPr>
            <c:extLst>
              <c:ext xmlns:c16="http://schemas.microsoft.com/office/drawing/2014/chart" uri="{C3380CC4-5D6E-409C-BE32-E72D297353CC}">
                <c16:uniqueId val="{00000001-7EB3-444E-BED9-B83FEA4CFA3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1"/>
              <c:pt idx="0">
                <c:v>North SBD </c:v>
              </c:pt>
              <c:pt idx="1">
                <c:v>Southeast SBD</c:v>
              </c:pt>
              <c:pt idx="2">
                <c:v>East Loop CID </c:v>
              </c:pt>
              <c:pt idx="3">
                <c:v>South SBD </c:v>
              </c:pt>
              <c:pt idx="4">
                <c:v>North SBD</c:v>
              </c:pt>
              <c:pt idx="5">
                <c:v>Wash U. Medical </c:v>
              </c:pt>
              <c:pt idx="6">
                <c:v>FPSE </c:v>
              </c:pt>
              <c:pt idx="7">
                <c:v>Waterman Lake SBD </c:v>
              </c:pt>
              <c:pt idx="8">
                <c:v>Barnes</c:v>
              </c:pt>
              <c:pt idx="9">
                <c:v>St. Louis City </c:v>
              </c:pt>
              <c:pt idx="10">
                <c:v>DBP </c:v>
              </c:pt>
            </c:strLit>
          </c:cat>
          <c:val>
            <c:numLit>
              <c:formatCode>General</c:formatCode>
              <c:ptCount val="11"/>
              <c:pt idx="0">
                <c:v>22</c:v>
              </c:pt>
              <c:pt idx="1">
                <c:v>8</c:v>
              </c:pt>
              <c:pt idx="2">
                <c:v>7</c:v>
              </c:pt>
              <c:pt idx="3">
                <c:v>6</c:v>
              </c:pt>
              <c:pt idx="4">
                <c:v>6</c:v>
              </c:pt>
              <c:pt idx="5">
                <c:v>3</c:v>
              </c:pt>
              <c:pt idx="6">
                <c:v>2</c:v>
              </c:pt>
              <c:pt idx="7">
                <c:v>2</c:v>
              </c:pt>
              <c:pt idx="8">
                <c:v>2</c:v>
              </c:pt>
              <c:pt idx="9">
                <c:v>1</c:v>
              </c:pt>
              <c:pt idx="10">
                <c:v>1</c:v>
              </c:pt>
            </c:numLit>
          </c:val>
          <c:extLst>
            <c:ext xmlns:c16="http://schemas.microsoft.com/office/drawing/2014/chart" uri="{C3380CC4-5D6E-409C-BE32-E72D297353CC}">
              <c16:uniqueId val="{00000002-7EB3-444E-BED9-B83FEA4CFA3B}"/>
            </c:ext>
          </c:extLst>
        </c:ser>
        <c:dLbls>
          <c:dLblPos val="outEnd"/>
          <c:showLegendKey val="0"/>
          <c:showVal val="1"/>
          <c:showCatName val="0"/>
          <c:showSerName val="0"/>
          <c:showPercent val="0"/>
          <c:showBubbleSize val="0"/>
        </c:dLbls>
        <c:gapWidth val="33"/>
        <c:overlap val="-30"/>
        <c:axId val="327142335"/>
        <c:axId val="162014431"/>
      </c:barChart>
      <c:catAx>
        <c:axId val="327142335"/>
        <c:scaling>
          <c:orientation val="maxMin"/>
        </c:scaling>
        <c:delete val="0"/>
        <c:axPos val="l"/>
        <c:title>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2014431"/>
        <c:crosses val="autoZero"/>
        <c:auto val="1"/>
        <c:lblAlgn val="ctr"/>
        <c:lblOffset val="100"/>
        <c:noMultiLvlLbl val="0"/>
      </c:catAx>
      <c:valAx>
        <c:axId val="16201443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27142335"/>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2.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0.16371</cdr:y>
    </cdr:to>
    <cdr:pic>
      <cdr:nvPicPr>
        <cdr:cNvPr id="2" name="chart">
          <a:extLst xmlns:a="http://schemas.openxmlformats.org/drawingml/2006/main">
            <a:ext uri="{FF2B5EF4-FFF2-40B4-BE49-F238E27FC236}">
              <a16:creationId xmlns:a16="http://schemas.microsoft.com/office/drawing/2014/main" id="{E7E8B1D8-39FD-85C6-0C6B-61C1F225A1F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9699577" cy="810838"/>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CA48F9-4EAC-E640-A01E-44DE60B9918F}" type="datetimeFigureOut">
              <a:rPr lang="en-US" smtClean="0"/>
              <a:t>9/13/24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DBA060-1B75-8947-8AD1-DE9773DBE0EF}" type="slidenum">
              <a:rPr lang="en-US" smtClean="0"/>
              <a:t>‹#›</a:t>
            </a:fld>
            <a:endParaRPr lang="en-US" dirty="0"/>
          </a:p>
        </p:txBody>
      </p:sp>
    </p:spTree>
    <p:extLst>
      <p:ext uri="{BB962C8B-B14F-4D97-AF65-F5344CB8AC3E}">
        <p14:creationId xmlns:p14="http://schemas.microsoft.com/office/powerpoint/2010/main" val="2099283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81340B-3000-7A4A-B7A8-82985A942B5F}" type="datetimeFigureOut">
              <a:rPr lang="en-US" smtClean="0"/>
              <a:t>9/13/24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08030A-12B5-AB44-BC50-04F023E6CE95}" type="slidenum">
              <a:rPr lang="en-US" smtClean="0"/>
              <a:t>‹#›</a:t>
            </a:fld>
            <a:endParaRPr lang="en-US" dirty="0"/>
          </a:p>
        </p:txBody>
      </p:sp>
    </p:spTree>
    <p:extLst>
      <p:ext uri="{BB962C8B-B14F-4D97-AF65-F5344CB8AC3E}">
        <p14:creationId xmlns:p14="http://schemas.microsoft.com/office/powerpoint/2010/main" val="31320924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08030A-12B5-AB44-BC50-04F023E6CE95}" type="slidenum">
              <a:rPr lang="en-US" smtClean="0"/>
              <a:t>1</a:t>
            </a:fld>
            <a:endParaRPr lang="en-US" dirty="0"/>
          </a:p>
        </p:txBody>
      </p:sp>
    </p:spTree>
    <p:extLst>
      <p:ext uri="{BB962C8B-B14F-4D97-AF65-F5344CB8AC3E}">
        <p14:creationId xmlns:p14="http://schemas.microsoft.com/office/powerpoint/2010/main" val="122160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5BF8E8-A225-6F4E-8E0A-5A731DFF137F}" type="datetimeFigureOut">
              <a:rPr lang="en-US" smtClean="0"/>
              <a:t>9/13/24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5BF8E8-A225-6F4E-8E0A-5A731DFF137F}" type="datetimeFigureOut">
              <a:rPr lang="en-US" smtClean="0"/>
              <a:t>9/13/24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5BF8E8-A225-6F4E-8E0A-5A731DFF137F}" type="datetimeFigureOut">
              <a:rPr lang="en-US" smtClean="0"/>
              <a:t>9/13/24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5BF8E8-A225-6F4E-8E0A-5A731DFF137F}" type="datetimeFigureOut">
              <a:rPr lang="en-US" smtClean="0"/>
              <a:t>9/13/24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5BF8E8-A225-6F4E-8E0A-5A731DFF137F}" type="datetimeFigureOut">
              <a:rPr lang="en-US" smtClean="0"/>
              <a:t>9/13/24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FF6D-AD96-C047-B510-E51301C3798F}"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5BF8E8-A225-6F4E-8E0A-5A731DFF137F}" type="datetimeFigureOut">
              <a:rPr lang="en-US" smtClean="0"/>
              <a:t>9/13/24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5BF8E8-A225-6F4E-8E0A-5A731DFF137F}" type="datetimeFigureOut">
              <a:rPr lang="en-US" smtClean="0"/>
              <a:t>9/13/24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C0FF6D-AD96-C047-B510-E51301C3798F}"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5BF8E8-A225-6F4E-8E0A-5A731DFF137F}" type="datetimeFigureOut">
              <a:rPr lang="en-US" smtClean="0"/>
              <a:t>9/13/24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BF8E8-A225-6F4E-8E0A-5A731DFF137F}" type="datetimeFigureOut">
              <a:rPr lang="en-US" smtClean="0"/>
              <a:t>9/13/24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5BF8E8-A225-6F4E-8E0A-5A731DFF137F}" type="datetimeFigureOut">
              <a:rPr lang="en-US" smtClean="0"/>
              <a:t>9/13/24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5BF8E8-A225-6F4E-8E0A-5A731DFF137F}" type="datetimeFigureOut">
              <a:rPr lang="en-US" smtClean="0"/>
              <a:t>9/13/24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F5BF8E8-A225-6F4E-8E0A-5A731DFF137F}" type="datetimeFigureOut">
              <a:rPr lang="en-US" smtClean="0"/>
              <a:t>9/13/24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3C0FF6D-AD96-C047-B510-E51301C3798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NSI Board Report</a:t>
            </a:r>
          </a:p>
        </p:txBody>
      </p:sp>
      <p:sp>
        <p:nvSpPr>
          <p:cNvPr id="3" name="Subtitle 2"/>
          <p:cNvSpPr>
            <a:spLocks noGrp="1"/>
          </p:cNvSpPr>
          <p:nvPr>
            <p:ph type="subTitle" idx="1"/>
          </p:nvPr>
        </p:nvSpPr>
        <p:spPr/>
        <p:txBody>
          <a:bodyPr>
            <a:normAutofit lnSpcReduction="10000"/>
          </a:bodyPr>
          <a:lstStyle/>
          <a:p>
            <a:r>
              <a:rPr lang="en-US" dirty="0"/>
              <a:t>CWE NSI Board Meeting </a:t>
            </a:r>
          </a:p>
          <a:p>
            <a:r>
              <a:rPr lang="en-US" dirty="0"/>
              <a:t>September 2024</a:t>
            </a:r>
          </a:p>
          <a:p>
            <a:endParaRPr lang="en-US" dirty="0"/>
          </a:p>
          <a:p>
            <a:r>
              <a:rPr lang="en-US" dirty="0"/>
              <a:t>Prepared By: Sarah Wickenhauser</a:t>
            </a:r>
          </a:p>
          <a:p>
            <a:endParaRPr lang="en-US" dirty="0"/>
          </a:p>
        </p:txBody>
      </p:sp>
    </p:spTree>
    <p:extLst>
      <p:ext uri="{BB962C8B-B14F-4D97-AF65-F5344CB8AC3E}">
        <p14:creationId xmlns:p14="http://schemas.microsoft.com/office/powerpoint/2010/main" val="1283144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6E21FA-06AE-F14B-BCC3-648B9B66EF05}"/>
              </a:ext>
            </a:extLst>
          </p:cNvPr>
          <p:cNvSpPr/>
          <p:nvPr/>
        </p:nvSpPr>
        <p:spPr>
          <a:xfrm>
            <a:off x="0" y="1044069"/>
            <a:ext cx="9144000" cy="665361"/>
          </a:xfrm>
          <a:prstGeom prst="rect">
            <a:avLst/>
          </a:prstGeom>
          <a:solidFill>
            <a:srgbClr val="1F34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8A36"/>
              </a:solidFill>
            </a:endParaRPr>
          </a:p>
        </p:txBody>
      </p:sp>
      <p:sp>
        <p:nvSpPr>
          <p:cNvPr id="8" name="Title 1">
            <a:extLst>
              <a:ext uri="{FF2B5EF4-FFF2-40B4-BE49-F238E27FC236}">
                <a16:creationId xmlns:a16="http://schemas.microsoft.com/office/drawing/2014/main" id="{4BFB6163-55D3-7648-BAE4-59CFE3A9D5E7}"/>
              </a:ext>
            </a:extLst>
          </p:cNvPr>
          <p:cNvSpPr txBox="1">
            <a:spLocks/>
          </p:cNvSpPr>
          <p:nvPr/>
        </p:nvSpPr>
        <p:spPr>
          <a:xfrm>
            <a:off x="0" y="1018576"/>
            <a:ext cx="7397105" cy="66536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FF8A36"/>
                </a:solidFill>
                <a:latin typeface="Montserrat" panose="02000505000000020004" pitchFamily="2" charset="77"/>
              </a:rPr>
              <a:t>Fundraiser</a:t>
            </a:r>
          </a:p>
        </p:txBody>
      </p:sp>
      <p:pic>
        <p:nvPicPr>
          <p:cNvPr id="4" name="Picture 3">
            <a:extLst>
              <a:ext uri="{FF2B5EF4-FFF2-40B4-BE49-F238E27FC236}">
                <a16:creationId xmlns:a16="http://schemas.microsoft.com/office/drawing/2014/main" id="{66F5A59C-45D9-22B5-71E8-52BBF8486B69}"/>
              </a:ext>
            </a:extLst>
          </p:cNvPr>
          <p:cNvPicPr>
            <a:picLocks noChangeAspect="1"/>
          </p:cNvPicPr>
          <p:nvPr/>
        </p:nvPicPr>
        <p:blipFill>
          <a:blip r:embed="rId2"/>
          <a:stretch>
            <a:fillRect/>
          </a:stretch>
        </p:blipFill>
        <p:spPr>
          <a:xfrm>
            <a:off x="1162317" y="1735783"/>
            <a:ext cx="6583189" cy="4201624"/>
          </a:xfrm>
          <a:prstGeom prst="rect">
            <a:avLst/>
          </a:prstGeom>
        </p:spPr>
      </p:pic>
    </p:spTree>
    <p:extLst>
      <p:ext uri="{BB962C8B-B14F-4D97-AF65-F5344CB8AC3E}">
        <p14:creationId xmlns:p14="http://schemas.microsoft.com/office/powerpoint/2010/main" val="2501815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B7C1DA-8E89-4841-C472-50E70CC214F2}"/>
              </a:ext>
            </a:extLst>
          </p:cNvPr>
          <p:cNvPicPr>
            <a:picLocks noChangeAspect="1"/>
          </p:cNvPicPr>
          <p:nvPr/>
        </p:nvPicPr>
        <p:blipFill rotWithShape="1">
          <a:blip r:embed="rId3">
            <a:duotone>
              <a:prstClr val="black"/>
              <a:schemeClr val="accent5">
                <a:tint val="45000"/>
                <a:satMod val="400000"/>
              </a:schemeClr>
            </a:duotone>
            <a:alphaModFix amt="25000"/>
          </a:blip>
          <a:srcRect l="11522" t="9091" r="398" b="1"/>
          <a:stretch/>
        </p:blipFill>
        <p:spPr>
          <a:xfrm>
            <a:off x="15" y="857257"/>
            <a:ext cx="9143985" cy="5143493"/>
          </a:xfrm>
          <a:prstGeom prst="rect">
            <a:avLst/>
          </a:prstGeom>
        </p:spPr>
      </p:pic>
      <p:sp>
        <p:nvSpPr>
          <p:cNvPr id="2" name="Title 1">
            <a:extLst>
              <a:ext uri="{FF2B5EF4-FFF2-40B4-BE49-F238E27FC236}">
                <a16:creationId xmlns:a16="http://schemas.microsoft.com/office/drawing/2014/main" id="{6C69C550-5445-4798-83A0-38CD9EFCEAFA}"/>
              </a:ext>
            </a:extLst>
          </p:cNvPr>
          <p:cNvSpPr>
            <a:spLocks noGrp="1"/>
          </p:cNvSpPr>
          <p:nvPr>
            <p:ph type="ctrTitle"/>
          </p:nvPr>
        </p:nvSpPr>
        <p:spPr>
          <a:xfrm>
            <a:off x="866216" y="1943100"/>
            <a:ext cx="6619244" cy="2497186"/>
          </a:xfrm>
        </p:spPr>
        <p:txBody>
          <a:bodyPr>
            <a:normAutofit/>
          </a:bodyPr>
          <a:lstStyle/>
          <a:p>
            <a:pPr>
              <a:lnSpc>
                <a:spcPct val="90000"/>
              </a:lnSpc>
            </a:pPr>
            <a:r>
              <a:rPr lang="en-US"/>
              <a:t>NSI Outreach: </a:t>
            </a:r>
            <a:br>
              <a:rPr lang="en-US"/>
            </a:br>
            <a:r>
              <a:rPr lang="en-US"/>
              <a:t>August-Sept</a:t>
            </a:r>
            <a:br>
              <a:rPr lang="en-US"/>
            </a:br>
            <a:r>
              <a:rPr lang="en-US"/>
              <a:t>2024 Update</a:t>
            </a:r>
          </a:p>
        </p:txBody>
      </p:sp>
      <p:sp>
        <p:nvSpPr>
          <p:cNvPr id="3" name="Subtitle 2">
            <a:extLst>
              <a:ext uri="{FF2B5EF4-FFF2-40B4-BE49-F238E27FC236}">
                <a16:creationId xmlns:a16="http://schemas.microsoft.com/office/drawing/2014/main" id="{683A6376-5EF9-4389-B689-CE41E5B36E5B}"/>
              </a:ext>
            </a:extLst>
          </p:cNvPr>
          <p:cNvSpPr>
            <a:spLocks noGrp="1"/>
          </p:cNvSpPr>
          <p:nvPr>
            <p:ph type="subTitle" idx="1"/>
          </p:nvPr>
        </p:nvSpPr>
        <p:spPr>
          <a:xfrm>
            <a:off x="866216" y="4440285"/>
            <a:ext cx="6619244" cy="646065"/>
          </a:xfrm>
        </p:spPr>
        <p:txBody>
          <a:bodyPr>
            <a:normAutofit/>
          </a:bodyPr>
          <a:lstStyle/>
          <a:p>
            <a:r>
              <a:rPr lang="en-US"/>
              <a:t>Alvin Ferguson &amp; Melissa Brown </a:t>
            </a:r>
          </a:p>
        </p:txBody>
      </p:sp>
      <p:sp>
        <p:nvSpPr>
          <p:cNvPr id="10" name="Rectangle 9">
            <a:extLst>
              <a:ext uri="{FF2B5EF4-FFF2-40B4-BE49-F238E27FC236}">
                <a16:creationId xmlns:a16="http://schemas.microsoft.com/office/drawing/2014/main" id="{AC06C169-D638-4037-8007-8B00C2FC5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2810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0E196-E716-4A69-86F7-728075024EB6}"/>
              </a:ext>
            </a:extLst>
          </p:cNvPr>
          <p:cNvSpPr>
            <a:spLocks noGrp="1"/>
          </p:cNvSpPr>
          <p:nvPr>
            <p:ph type="title"/>
          </p:nvPr>
        </p:nvSpPr>
        <p:spPr>
          <a:xfrm>
            <a:off x="4114" y="992982"/>
            <a:ext cx="2990099" cy="1100138"/>
          </a:xfrm>
        </p:spPr>
        <p:txBody>
          <a:bodyPr anchor="ctr">
            <a:normAutofit fontScale="90000"/>
          </a:bodyPr>
          <a:lstStyle/>
          <a:p>
            <a:pPr algn="ctr"/>
            <a:r>
              <a:rPr lang="en-US" sz="2250" dirty="0">
                <a:solidFill>
                  <a:srgbClr val="FFFFFF"/>
                </a:solidFill>
              </a:rPr>
              <a:t>61 Total Individual Engagements between June-July 2024</a:t>
            </a:r>
          </a:p>
        </p:txBody>
      </p:sp>
      <p:graphicFrame>
        <p:nvGraphicFramePr>
          <p:cNvPr id="10" name="Content Placeholder 9" descr="Chart type: Clustered Column. '60'&#10;&#10;Description automatically generated">
            <a:extLst>
              <a:ext uri="{FF2B5EF4-FFF2-40B4-BE49-F238E27FC236}">
                <a16:creationId xmlns:a16="http://schemas.microsoft.com/office/drawing/2014/main" id="{78DB19E7-FB72-2095-1DF0-E8A35802C5D6}"/>
              </a:ext>
            </a:extLst>
          </p:cNvPr>
          <p:cNvGraphicFramePr>
            <a:graphicFrameLocks noGrp="1"/>
          </p:cNvGraphicFramePr>
          <p:nvPr>
            <p:ph idx="1"/>
            <p:extLst>
              <p:ext uri="{D42A27DB-BD31-4B8C-83A1-F6EECF244321}">
                <p14:modId xmlns:p14="http://schemas.microsoft.com/office/powerpoint/2010/main" val="1010008055"/>
              </p:ext>
            </p:extLst>
          </p:nvPr>
        </p:nvGraphicFramePr>
        <p:xfrm>
          <a:off x="3118013" y="1050131"/>
          <a:ext cx="5973717" cy="47363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descr="Chart type: Pie. 'Field2'&#10;&#10;Description automatically generated">
            <a:extLst>
              <a:ext uri="{FF2B5EF4-FFF2-40B4-BE49-F238E27FC236}">
                <a16:creationId xmlns:a16="http://schemas.microsoft.com/office/drawing/2014/main" id="{08063D60-243A-6BDD-2AEA-F8B6C2CE8936}"/>
              </a:ext>
            </a:extLst>
          </p:cNvPr>
          <p:cNvGraphicFramePr>
            <a:graphicFrameLocks/>
          </p:cNvGraphicFramePr>
          <p:nvPr>
            <p:extLst>
              <p:ext uri="{D42A27DB-BD31-4B8C-83A1-F6EECF244321}">
                <p14:modId xmlns:p14="http://schemas.microsoft.com/office/powerpoint/2010/main" val="4041568940"/>
              </p:ext>
            </p:extLst>
          </p:nvPr>
        </p:nvGraphicFramePr>
        <p:xfrm>
          <a:off x="263886" y="2357439"/>
          <a:ext cx="2510345" cy="26396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9445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0E196-E716-4A69-86F7-728075024EB6}"/>
              </a:ext>
            </a:extLst>
          </p:cNvPr>
          <p:cNvSpPr>
            <a:spLocks noGrp="1"/>
          </p:cNvSpPr>
          <p:nvPr>
            <p:ph type="title"/>
          </p:nvPr>
        </p:nvSpPr>
        <p:spPr>
          <a:xfrm>
            <a:off x="1" y="1100138"/>
            <a:ext cx="2979821" cy="4474369"/>
          </a:xfrm>
        </p:spPr>
        <p:txBody>
          <a:bodyPr anchor="ctr">
            <a:normAutofit/>
          </a:bodyPr>
          <a:lstStyle/>
          <a:p>
            <a:pPr algn="ctr"/>
            <a:r>
              <a:rPr lang="en-US" sz="2850" dirty="0">
                <a:solidFill>
                  <a:srgbClr val="FFFFFF"/>
                </a:solidFill>
              </a:rPr>
              <a:t>Locations of CWE NSI Outreach  Engagements between </a:t>
            </a:r>
            <a:br>
              <a:rPr lang="en-US" sz="2850" dirty="0">
                <a:solidFill>
                  <a:srgbClr val="FFFFFF"/>
                </a:solidFill>
              </a:rPr>
            </a:br>
            <a:r>
              <a:rPr lang="en-US" sz="2850" dirty="0">
                <a:solidFill>
                  <a:srgbClr val="FFFFFF"/>
                </a:solidFill>
              </a:rPr>
              <a:t>June-July 2024:</a:t>
            </a:r>
          </a:p>
        </p:txBody>
      </p:sp>
      <p:graphicFrame>
        <p:nvGraphicFramePr>
          <p:cNvPr id="6" name="Chart 5" descr="Chart type: Pie. 'Field2'&#10;&#10;Description automatically generated">
            <a:extLst>
              <a:ext uri="{FF2B5EF4-FFF2-40B4-BE49-F238E27FC236}">
                <a16:creationId xmlns:a16="http://schemas.microsoft.com/office/drawing/2014/main" id="{474E57CC-3B55-4A31-8453-22CDB2AE5290}"/>
              </a:ext>
            </a:extLst>
          </p:cNvPr>
          <p:cNvGraphicFramePr>
            <a:graphicFrameLocks/>
          </p:cNvGraphicFramePr>
          <p:nvPr>
            <p:extLst>
              <p:ext uri="{D42A27DB-BD31-4B8C-83A1-F6EECF244321}">
                <p14:modId xmlns:p14="http://schemas.microsoft.com/office/powerpoint/2010/main" val="3139914402"/>
              </p:ext>
            </p:extLst>
          </p:nvPr>
        </p:nvGraphicFramePr>
        <p:xfrm>
          <a:off x="3128290" y="957262"/>
          <a:ext cx="3646496" cy="21074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Chart type: Clustered Bar. 'Taxing District': North SBD appears most often.&#10;&#10;Description automatically generated">
            <a:extLst>
              <a:ext uri="{FF2B5EF4-FFF2-40B4-BE49-F238E27FC236}">
                <a16:creationId xmlns:a16="http://schemas.microsoft.com/office/drawing/2014/main" id="{E4AD517B-4D0A-4FB2-B452-0C8EDCDF93D4}"/>
              </a:ext>
            </a:extLst>
          </p:cNvPr>
          <p:cNvGraphicFramePr>
            <a:graphicFrameLocks/>
          </p:cNvGraphicFramePr>
          <p:nvPr>
            <p:extLst>
              <p:ext uri="{D42A27DB-BD31-4B8C-83A1-F6EECF244321}">
                <p14:modId xmlns:p14="http://schemas.microsoft.com/office/powerpoint/2010/main" val="567229213"/>
              </p:ext>
            </p:extLst>
          </p:nvPr>
        </p:nvGraphicFramePr>
        <p:xfrm>
          <a:off x="3228975" y="1557489"/>
          <a:ext cx="5801928" cy="3714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1582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A4D44-868F-4D44-B96A-A81963F3EB64}"/>
              </a:ext>
            </a:extLst>
          </p:cNvPr>
          <p:cNvSpPr>
            <a:spLocks noGrp="1"/>
          </p:cNvSpPr>
          <p:nvPr>
            <p:ph type="title"/>
          </p:nvPr>
        </p:nvSpPr>
        <p:spPr/>
        <p:txBody>
          <a:bodyPr/>
          <a:lstStyle/>
          <a:p>
            <a:r>
              <a:rPr lang="en-US" dirty="0"/>
              <a:t>Maps – All Engagements</a:t>
            </a:r>
          </a:p>
        </p:txBody>
      </p:sp>
      <p:pic>
        <p:nvPicPr>
          <p:cNvPr id="4" name="Picture 3" descr="Map&#10;&#10;Description automatically generated">
            <a:extLst>
              <a:ext uri="{FF2B5EF4-FFF2-40B4-BE49-F238E27FC236}">
                <a16:creationId xmlns:a16="http://schemas.microsoft.com/office/drawing/2014/main" id="{C9D66688-897B-C90D-BF0F-26F5028F337C}"/>
              </a:ext>
            </a:extLst>
          </p:cNvPr>
          <p:cNvPicPr>
            <a:picLocks noChangeAspect="1"/>
          </p:cNvPicPr>
          <p:nvPr/>
        </p:nvPicPr>
        <p:blipFill rotWithShape="1">
          <a:blip r:embed="rId2"/>
          <a:srcRect t="18325" r="6940"/>
          <a:stretch/>
        </p:blipFill>
        <p:spPr>
          <a:xfrm>
            <a:off x="918975" y="2261507"/>
            <a:ext cx="6588599" cy="3170227"/>
          </a:xfrm>
          <a:prstGeom prst="rect">
            <a:avLst/>
          </a:prstGeom>
        </p:spPr>
      </p:pic>
    </p:spTree>
    <p:extLst>
      <p:ext uri="{BB962C8B-B14F-4D97-AF65-F5344CB8AC3E}">
        <p14:creationId xmlns:p14="http://schemas.microsoft.com/office/powerpoint/2010/main" val="758531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A4D44-868F-4D44-B96A-A81963F3EB64}"/>
              </a:ext>
            </a:extLst>
          </p:cNvPr>
          <p:cNvSpPr>
            <a:spLocks noGrp="1"/>
          </p:cNvSpPr>
          <p:nvPr>
            <p:ph type="title"/>
          </p:nvPr>
        </p:nvSpPr>
        <p:spPr/>
        <p:txBody>
          <a:bodyPr/>
          <a:lstStyle/>
          <a:p>
            <a:r>
              <a:rPr lang="en-US"/>
              <a:t>Maps – East Loop, DeBaliviere Place</a:t>
            </a:r>
            <a:endParaRPr lang="en-US" dirty="0"/>
          </a:p>
        </p:txBody>
      </p:sp>
      <p:pic>
        <p:nvPicPr>
          <p:cNvPr id="7" name="Picture 6">
            <a:extLst>
              <a:ext uri="{FF2B5EF4-FFF2-40B4-BE49-F238E27FC236}">
                <a16:creationId xmlns:a16="http://schemas.microsoft.com/office/drawing/2014/main" id="{4B5CB16A-37D5-FA00-6E74-3E5823F0290E}"/>
              </a:ext>
            </a:extLst>
          </p:cNvPr>
          <p:cNvPicPr>
            <a:picLocks noChangeAspect="1"/>
          </p:cNvPicPr>
          <p:nvPr/>
        </p:nvPicPr>
        <p:blipFill>
          <a:blip r:embed="rId2"/>
          <a:stretch>
            <a:fillRect/>
          </a:stretch>
        </p:blipFill>
        <p:spPr>
          <a:xfrm>
            <a:off x="1301857" y="2268012"/>
            <a:ext cx="6540287" cy="3174788"/>
          </a:xfrm>
          <a:prstGeom prst="rect">
            <a:avLst/>
          </a:prstGeom>
        </p:spPr>
      </p:pic>
    </p:spTree>
    <p:extLst>
      <p:ext uri="{BB962C8B-B14F-4D97-AF65-F5344CB8AC3E}">
        <p14:creationId xmlns:p14="http://schemas.microsoft.com/office/powerpoint/2010/main" val="3582262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A4D44-868F-4D44-B96A-A81963F3EB64}"/>
              </a:ext>
            </a:extLst>
          </p:cNvPr>
          <p:cNvSpPr>
            <a:spLocks noGrp="1"/>
          </p:cNvSpPr>
          <p:nvPr>
            <p:ph type="title"/>
          </p:nvPr>
        </p:nvSpPr>
        <p:spPr/>
        <p:txBody>
          <a:bodyPr/>
          <a:lstStyle/>
          <a:p>
            <a:r>
              <a:rPr lang="en-US" dirty="0"/>
              <a:t>Maps – FPSE</a:t>
            </a:r>
          </a:p>
        </p:txBody>
      </p:sp>
      <p:pic>
        <p:nvPicPr>
          <p:cNvPr id="5" name="Picture 4">
            <a:extLst>
              <a:ext uri="{FF2B5EF4-FFF2-40B4-BE49-F238E27FC236}">
                <a16:creationId xmlns:a16="http://schemas.microsoft.com/office/drawing/2014/main" id="{060A52A5-767A-296A-FA47-476E1DCDAE94}"/>
              </a:ext>
            </a:extLst>
          </p:cNvPr>
          <p:cNvPicPr>
            <a:picLocks noChangeAspect="1"/>
          </p:cNvPicPr>
          <p:nvPr/>
        </p:nvPicPr>
        <p:blipFill>
          <a:blip r:embed="rId2"/>
          <a:stretch>
            <a:fillRect/>
          </a:stretch>
        </p:blipFill>
        <p:spPr>
          <a:xfrm>
            <a:off x="2248396" y="2186135"/>
            <a:ext cx="4647208" cy="3268455"/>
          </a:xfrm>
          <a:prstGeom prst="rect">
            <a:avLst/>
          </a:prstGeom>
        </p:spPr>
      </p:pic>
    </p:spTree>
    <p:extLst>
      <p:ext uri="{BB962C8B-B14F-4D97-AF65-F5344CB8AC3E}">
        <p14:creationId xmlns:p14="http://schemas.microsoft.com/office/powerpoint/2010/main" val="2825430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A4D44-868F-4D44-B96A-A81963F3EB64}"/>
              </a:ext>
            </a:extLst>
          </p:cNvPr>
          <p:cNvSpPr>
            <a:spLocks noGrp="1"/>
          </p:cNvSpPr>
          <p:nvPr>
            <p:ph type="title"/>
          </p:nvPr>
        </p:nvSpPr>
        <p:spPr/>
        <p:txBody>
          <a:bodyPr/>
          <a:lstStyle/>
          <a:p>
            <a:r>
              <a:rPr lang="en-US" dirty="0"/>
              <a:t>Maps – Northern Area</a:t>
            </a:r>
          </a:p>
        </p:txBody>
      </p:sp>
      <p:pic>
        <p:nvPicPr>
          <p:cNvPr id="4" name="Picture 3">
            <a:extLst>
              <a:ext uri="{FF2B5EF4-FFF2-40B4-BE49-F238E27FC236}">
                <a16:creationId xmlns:a16="http://schemas.microsoft.com/office/drawing/2014/main" id="{96CF874F-FA48-748D-59A0-5800D39A443F}"/>
              </a:ext>
            </a:extLst>
          </p:cNvPr>
          <p:cNvPicPr>
            <a:picLocks noChangeAspect="1"/>
          </p:cNvPicPr>
          <p:nvPr/>
        </p:nvPicPr>
        <p:blipFill>
          <a:blip r:embed="rId2"/>
          <a:stretch>
            <a:fillRect/>
          </a:stretch>
        </p:blipFill>
        <p:spPr>
          <a:xfrm>
            <a:off x="2897809" y="2304921"/>
            <a:ext cx="3348383" cy="3179028"/>
          </a:xfrm>
          <a:prstGeom prst="rect">
            <a:avLst/>
          </a:prstGeom>
        </p:spPr>
      </p:pic>
    </p:spTree>
    <p:extLst>
      <p:ext uri="{BB962C8B-B14F-4D97-AF65-F5344CB8AC3E}">
        <p14:creationId xmlns:p14="http://schemas.microsoft.com/office/powerpoint/2010/main" val="1157802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A4D44-868F-4D44-B96A-A81963F3EB64}"/>
              </a:ext>
            </a:extLst>
          </p:cNvPr>
          <p:cNvSpPr>
            <a:spLocks noGrp="1"/>
          </p:cNvSpPr>
          <p:nvPr>
            <p:ph type="title"/>
          </p:nvPr>
        </p:nvSpPr>
        <p:spPr/>
        <p:txBody>
          <a:bodyPr/>
          <a:lstStyle/>
          <a:p>
            <a:r>
              <a:rPr lang="en-US" dirty="0"/>
              <a:t>Maps – CWE North SBD</a:t>
            </a:r>
          </a:p>
        </p:txBody>
      </p:sp>
      <p:pic>
        <p:nvPicPr>
          <p:cNvPr id="5" name="Picture 4">
            <a:extLst>
              <a:ext uri="{FF2B5EF4-FFF2-40B4-BE49-F238E27FC236}">
                <a16:creationId xmlns:a16="http://schemas.microsoft.com/office/drawing/2014/main" id="{FA9735A4-8326-5997-7A97-96A95A0B176A}"/>
              </a:ext>
            </a:extLst>
          </p:cNvPr>
          <p:cNvPicPr>
            <a:picLocks noChangeAspect="1"/>
          </p:cNvPicPr>
          <p:nvPr/>
        </p:nvPicPr>
        <p:blipFill>
          <a:blip r:embed="rId2"/>
          <a:stretch>
            <a:fillRect/>
          </a:stretch>
        </p:blipFill>
        <p:spPr>
          <a:xfrm>
            <a:off x="1829213" y="2332995"/>
            <a:ext cx="5485574" cy="3248655"/>
          </a:xfrm>
          <a:prstGeom prst="rect">
            <a:avLst/>
          </a:prstGeom>
        </p:spPr>
      </p:pic>
    </p:spTree>
    <p:extLst>
      <p:ext uri="{BB962C8B-B14F-4D97-AF65-F5344CB8AC3E}">
        <p14:creationId xmlns:p14="http://schemas.microsoft.com/office/powerpoint/2010/main" val="2898649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A4D44-868F-4D44-B96A-A81963F3EB64}"/>
              </a:ext>
            </a:extLst>
          </p:cNvPr>
          <p:cNvSpPr>
            <a:spLocks noGrp="1"/>
          </p:cNvSpPr>
          <p:nvPr>
            <p:ph type="title"/>
          </p:nvPr>
        </p:nvSpPr>
        <p:spPr/>
        <p:txBody>
          <a:bodyPr/>
          <a:lstStyle/>
          <a:p>
            <a:r>
              <a:rPr lang="en-US" dirty="0"/>
              <a:t>Maps – CWE Southeast SBD, Cortex</a:t>
            </a:r>
          </a:p>
        </p:txBody>
      </p:sp>
      <p:pic>
        <p:nvPicPr>
          <p:cNvPr id="5" name="Picture 4">
            <a:extLst>
              <a:ext uri="{FF2B5EF4-FFF2-40B4-BE49-F238E27FC236}">
                <a16:creationId xmlns:a16="http://schemas.microsoft.com/office/drawing/2014/main" id="{5B0C6AC6-024A-55F9-B6D1-7C54DBF7B2EF}"/>
              </a:ext>
            </a:extLst>
          </p:cNvPr>
          <p:cNvPicPr>
            <a:picLocks noChangeAspect="1"/>
          </p:cNvPicPr>
          <p:nvPr/>
        </p:nvPicPr>
        <p:blipFill>
          <a:blip r:embed="rId2"/>
          <a:stretch>
            <a:fillRect/>
          </a:stretch>
        </p:blipFill>
        <p:spPr>
          <a:xfrm>
            <a:off x="723900" y="2423427"/>
            <a:ext cx="7696200" cy="2727425"/>
          </a:xfrm>
          <a:prstGeom prst="rect">
            <a:avLst/>
          </a:prstGeom>
        </p:spPr>
      </p:pic>
    </p:spTree>
    <p:extLst>
      <p:ext uri="{BB962C8B-B14F-4D97-AF65-F5344CB8AC3E}">
        <p14:creationId xmlns:p14="http://schemas.microsoft.com/office/powerpoint/2010/main" val="229188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pPr lvl="0"/>
            <a:r>
              <a:rPr lang="en-US" dirty="0"/>
              <a:t>Call to order</a:t>
            </a:r>
          </a:p>
          <a:p>
            <a:pPr lvl="0"/>
            <a:r>
              <a:rPr lang="en-US" dirty="0"/>
              <a:t>Meeting Minutes approval – vote</a:t>
            </a:r>
          </a:p>
          <a:p>
            <a:pPr lvl="0"/>
            <a:r>
              <a:rPr lang="en-US" dirty="0"/>
              <a:t>Financial Report – vote</a:t>
            </a:r>
          </a:p>
          <a:p>
            <a:r>
              <a:rPr lang="en-US" dirty="0"/>
              <a:t>2025 Budget</a:t>
            </a:r>
          </a:p>
          <a:p>
            <a:pPr lvl="0"/>
            <a:r>
              <a:rPr lang="en-US" dirty="0"/>
              <a:t>NSI Staff Reports</a:t>
            </a:r>
          </a:p>
          <a:p>
            <a:pPr marL="0" lvl="0" indent="0">
              <a:buNone/>
            </a:pPr>
            <a:endParaRPr lang="en-US" dirty="0"/>
          </a:p>
          <a:p>
            <a:pPr>
              <a:buClr>
                <a:srgbClr val="93A299"/>
              </a:buClr>
            </a:pPr>
            <a:endParaRPr lang="en-US" dirty="0">
              <a:solidFill>
                <a:srgbClr val="292934"/>
              </a:solidFill>
            </a:endParaRPr>
          </a:p>
          <a:p>
            <a:pPr marL="0" indent="0">
              <a:buClr>
                <a:srgbClr val="93A299"/>
              </a:buClr>
              <a:buNone/>
            </a:pPr>
            <a:endParaRPr lang="en-US" dirty="0">
              <a:solidFill>
                <a:srgbClr val="292934"/>
              </a:solidFill>
            </a:endParaRPr>
          </a:p>
          <a:p>
            <a:pPr>
              <a:buClr>
                <a:srgbClr val="93A299"/>
              </a:buClr>
            </a:pPr>
            <a:endParaRPr lang="en-US" dirty="0">
              <a:solidFill>
                <a:srgbClr val="292934"/>
              </a:solidFill>
            </a:endParaRPr>
          </a:p>
          <a:p>
            <a:pPr>
              <a:buClr>
                <a:srgbClr val="93A299"/>
              </a:buClr>
            </a:pPr>
            <a:endParaRPr lang="en-US" dirty="0">
              <a:solidFill>
                <a:srgbClr val="292934"/>
              </a:solidFill>
            </a:endParaRPr>
          </a:p>
          <a:p>
            <a:pPr>
              <a:buClr>
                <a:srgbClr val="93A299"/>
              </a:buClr>
            </a:pPr>
            <a:endParaRPr lang="en-US" dirty="0">
              <a:solidFill>
                <a:srgbClr val="292934"/>
              </a:solidFill>
            </a:endParaRPr>
          </a:p>
          <a:p>
            <a:pPr>
              <a:buClr>
                <a:srgbClr val="93A299"/>
              </a:buClr>
            </a:pPr>
            <a:endParaRPr lang="en-US" dirty="0">
              <a:solidFill>
                <a:srgbClr val="292934"/>
              </a:solidFill>
            </a:endParaRPr>
          </a:p>
          <a:p>
            <a:pPr lvl="0">
              <a:buClr>
                <a:srgbClr val="93A299"/>
              </a:buClr>
            </a:pPr>
            <a:endParaRPr lang="en-US" dirty="0">
              <a:solidFill>
                <a:srgbClr val="292934"/>
              </a:solidFill>
            </a:endParaRPr>
          </a:p>
          <a:p>
            <a:pPr lvl="0">
              <a:buClr>
                <a:srgbClr val="93A299"/>
              </a:buClr>
            </a:pPr>
            <a:endParaRPr lang="en-US" dirty="0">
              <a:solidFill>
                <a:srgbClr val="292934"/>
              </a:solidFill>
            </a:endParaRPr>
          </a:p>
          <a:p>
            <a:pPr lvl="0">
              <a:buClr>
                <a:srgbClr val="93A299"/>
              </a:buClr>
            </a:pPr>
            <a:endParaRPr lang="en-US" sz="3000" b="1" dirty="0">
              <a:solidFill>
                <a:srgbClr val="FC440E"/>
              </a:solidFill>
            </a:endParaRPr>
          </a:p>
          <a:p>
            <a:pPr marL="0" indent="0">
              <a:buNone/>
            </a:pPr>
            <a:endParaRPr lang="en-US" dirty="0">
              <a:solidFill>
                <a:srgbClr val="292934"/>
              </a:solidFill>
            </a:endParaRPr>
          </a:p>
          <a:p>
            <a:endParaRPr lang="en-US" dirty="0">
              <a:solidFill>
                <a:srgbClr val="292934"/>
              </a:solidFill>
            </a:endParaRPr>
          </a:p>
          <a:p>
            <a:endParaRPr lang="en-US" dirty="0">
              <a:solidFill>
                <a:srgbClr val="292934"/>
              </a:solidFill>
            </a:endParaRPr>
          </a:p>
          <a:p>
            <a:endParaRPr lang="en-US" dirty="0">
              <a:solidFill>
                <a:srgbClr val="292934"/>
              </a:solidFill>
            </a:endParaRPr>
          </a:p>
          <a:p>
            <a:endParaRPr lang="en-US" dirty="0">
              <a:solidFill>
                <a:srgbClr val="0000FF"/>
              </a:solidFill>
            </a:endParaRPr>
          </a:p>
          <a:p>
            <a:pPr marL="0" lvl="0" indent="0">
              <a:buClr>
                <a:srgbClr val="93A299"/>
              </a:buClr>
              <a:buNone/>
            </a:pPr>
            <a:endParaRPr lang="en-US" dirty="0">
              <a:solidFill>
                <a:srgbClr val="292934"/>
              </a:solidFill>
            </a:endParaRPr>
          </a:p>
          <a:p>
            <a:pPr marL="0" indent="0">
              <a:buClr>
                <a:srgbClr val="93A299"/>
              </a:buClr>
              <a:buNone/>
            </a:pPr>
            <a:endParaRPr lang="en-US" dirty="0">
              <a:solidFill>
                <a:srgbClr val="292934"/>
              </a:solidFill>
            </a:endParaRPr>
          </a:p>
          <a:p>
            <a:pPr marL="0" lvl="0" indent="0">
              <a:buClr>
                <a:srgbClr val="93A299"/>
              </a:buClr>
              <a:buNone/>
            </a:pPr>
            <a:endParaRPr lang="en-US" dirty="0">
              <a:solidFill>
                <a:srgbClr val="292934"/>
              </a:solidFill>
            </a:endParaRPr>
          </a:p>
          <a:p>
            <a:pPr marL="0" lvl="0" indent="0">
              <a:buClr>
                <a:srgbClr val="93A299"/>
              </a:buClr>
              <a:buNone/>
            </a:pPr>
            <a:endParaRPr lang="en-US" dirty="0">
              <a:solidFill>
                <a:srgbClr val="292934"/>
              </a:solidFill>
            </a:endParaRPr>
          </a:p>
          <a:p>
            <a:pPr marL="0" lvl="0" indent="0">
              <a:buClr>
                <a:srgbClr val="93A299"/>
              </a:buClr>
              <a:buNone/>
            </a:pPr>
            <a:endParaRPr lang="en-US" dirty="0">
              <a:solidFill>
                <a:srgbClr val="292934"/>
              </a:solidFill>
            </a:endParaRPr>
          </a:p>
          <a:p>
            <a:pPr marL="0" indent="0">
              <a:buClr>
                <a:srgbClr val="93A299"/>
              </a:buClr>
              <a:buNone/>
            </a:pPr>
            <a:endParaRPr lang="en-US" sz="3000" b="1" dirty="0">
              <a:solidFill>
                <a:srgbClr val="FC440E"/>
              </a:solidFill>
            </a:endParaRPr>
          </a:p>
          <a:p>
            <a:pPr marL="0" indent="0">
              <a:buClr>
                <a:srgbClr val="93A299"/>
              </a:buClr>
              <a:buNone/>
            </a:pPr>
            <a:endParaRPr lang="en-US" sz="3000" b="1" dirty="0">
              <a:solidFill>
                <a:srgbClr val="FC440E"/>
              </a:solidFill>
            </a:endParaRPr>
          </a:p>
          <a:p>
            <a:pPr>
              <a:buClr>
                <a:srgbClr val="93A299"/>
              </a:buClr>
            </a:pPr>
            <a:endParaRPr lang="en-US" b="1" dirty="0">
              <a:solidFill>
                <a:srgbClr val="FC440E"/>
              </a:solidFill>
            </a:endParaRPr>
          </a:p>
          <a:p>
            <a:pPr lvl="0">
              <a:buClr>
                <a:srgbClr val="93A299"/>
              </a:buClr>
            </a:pPr>
            <a:endParaRPr lang="en-US" dirty="0">
              <a:solidFill>
                <a:srgbClr val="292934"/>
              </a:solidFill>
            </a:endParaRPr>
          </a:p>
          <a:p>
            <a:pPr marL="0" lvl="0" indent="0">
              <a:buClr>
                <a:srgbClr val="93A299"/>
              </a:buClr>
              <a:buNone/>
            </a:pPr>
            <a:endParaRPr lang="en-US" dirty="0">
              <a:solidFill>
                <a:srgbClr val="292934"/>
              </a:solidFill>
            </a:endParaRPr>
          </a:p>
          <a:p>
            <a:pPr lvl="0">
              <a:buClr>
                <a:srgbClr val="93A299"/>
              </a:buClr>
            </a:pPr>
            <a:endParaRPr lang="en-US" sz="3200" b="1" dirty="0">
              <a:solidFill>
                <a:srgbClr val="FC440E"/>
              </a:solidFill>
            </a:endParaRPr>
          </a:p>
          <a:p>
            <a:pPr marL="0" indent="0">
              <a:buNone/>
            </a:pPr>
            <a:endParaRPr lang="en-US" sz="3200" b="1" dirty="0">
              <a:solidFill>
                <a:srgbClr val="FC440E"/>
              </a:solidFill>
            </a:endParaRPr>
          </a:p>
          <a:p>
            <a:endParaRPr lang="en-US" dirty="0"/>
          </a:p>
          <a:p>
            <a:endParaRPr lang="en-US" dirty="0"/>
          </a:p>
          <a:p>
            <a:endParaRPr lang="en-US" dirty="0"/>
          </a:p>
          <a:p>
            <a:pPr marL="0" indent="0">
              <a:buNone/>
            </a:pPr>
            <a:endParaRPr lang="en-US" sz="3200" b="1" dirty="0">
              <a:solidFill>
                <a:srgbClr val="FC440E"/>
              </a:solidFill>
            </a:endParaRPr>
          </a:p>
          <a:p>
            <a:pPr marL="0" indent="0">
              <a:buNone/>
            </a:pPr>
            <a:endParaRPr lang="en-US" dirty="0"/>
          </a:p>
          <a:p>
            <a:pPr marL="0"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959717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A4D44-868F-4D44-B96A-A81963F3EB64}"/>
              </a:ext>
            </a:extLst>
          </p:cNvPr>
          <p:cNvSpPr>
            <a:spLocks noGrp="1"/>
          </p:cNvSpPr>
          <p:nvPr>
            <p:ph type="title"/>
          </p:nvPr>
        </p:nvSpPr>
        <p:spPr/>
        <p:txBody>
          <a:bodyPr/>
          <a:lstStyle/>
          <a:p>
            <a:r>
              <a:rPr lang="en-US" dirty="0"/>
              <a:t>Maps – Medical Campus</a:t>
            </a:r>
          </a:p>
        </p:txBody>
      </p:sp>
      <p:pic>
        <p:nvPicPr>
          <p:cNvPr id="4" name="Picture 3">
            <a:extLst>
              <a:ext uri="{FF2B5EF4-FFF2-40B4-BE49-F238E27FC236}">
                <a16:creationId xmlns:a16="http://schemas.microsoft.com/office/drawing/2014/main" id="{92B64AE0-8C85-DCE1-8810-FC9BAF02EF25}"/>
              </a:ext>
            </a:extLst>
          </p:cNvPr>
          <p:cNvPicPr>
            <a:picLocks noChangeAspect="1"/>
          </p:cNvPicPr>
          <p:nvPr/>
        </p:nvPicPr>
        <p:blipFill>
          <a:blip r:embed="rId2"/>
          <a:stretch>
            <a:fillRect/>
          </a:stretch>
        </p:blipFill>
        <p:spPr>
          <a:xfrm>
            <a:off x="2801529" y="2422313"/>
            <a:ext cx="3586663" cy="3029373"/>
          </a:xfrm>
          <a:prstGeom prst="rect">
            <a:avLst/>
          </a:prstGeom>
        </p:spPr>
      </p:pic>
    </p:spTree>
    <p:extLst>
      <p:ext uri="{BB962C8B-B14F-4D97-AF65-F5344CB8AC3E}">
        <p14:creationId xmlns:p14="http://schemas.microsoft.com/office/powerpoint/2010/main" val="769429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2D55F-A135-4290-946A-49C6E21F6B10}"/>
              </a:ext>
            </a:extLst>
          </p:cNvPr>
          <p:cNvSpPr>
            <a:spLocks noGrp="1"/>
          </p:cNvSpPr>
          <p:nvPr>
            <p:ph type="ctrTitle"/>
          </p:nvPr>
        </p:nvSpPr>
        <p:spPr>
          <a:xfrm>
            <a:off x="342900" y="1337310"/>
            <a:ext cx="2744435" cy="891540"/>
          </a:xfrm>
        </p:spPr>
        <p:txBody>
          <a:bodyPr vert="horz" lIns="68580" tIns="34290" rIns="68580" bIns="34290" rtlCol="0" anchor="b">
            <a:normAutofit fontScale="90000"/>
          </a:bodyPr>
          <a:lstStyle/>
          <a:p>
            <a:r>
              <a:rPr lang="en-US" sz="3300" dirty="0">
                <a:solidFill>
                  <a:srgbClr val="FFFFFF"/>
                </a:solidFill>
              </a:rPr>
              <a:t>Community Interaction</a:t>
            </a:r>
          </a:p>
        </p:txBody>
      </p:sp>
      <p:sp>
        <p:nvSpPr>
          <p:cNvPr id="3" name="Subtitle 2">
            <a:extLst>
              <a:ext uri="{FF2B5EF4-FFF2-40B4-BE49-F238E27FC236}">
                <a16:creationId xmlns:a16="http://schemas.microsoft.com/office/drawing/2014/main" id="{E54C6949-F689-536F-6DD8-9B9CC86C0717}"/>
              </a:ext>
            </a:extLst>
          </p:cNvPr>
          <p:cNvSpPr>
            <a:spLocks noGrp="1"/>
          </p:cNvSpPr>
          <p:nvPr>
            <p:ph type="subTitle" idx="1"/>
          </p:nvPr>
        </p:nvSpPr>
        <p:spPr>
          <a:xfrm>
            <a:off x="342900" y="2338579"/>
            <a:ext cx="2744435" cy="3662171"/>
          </a:xfrm>
        </p:spPr>
        <p:txBody>
          <a:bodyPr vert="horz" lIns="0" tIns="34290" rIns="0" bIns="34290" rtlCol="0">
            <a:normAutofit/>
          </a:bodyPr>
          <a:lstStyle/>
          <a:p>
            <a:r>
              <a:rPr lang="en-US" sz="1350" dirty="0">
                <a:solidFill>
                  <a:srgbClr val="FFFFFF"/>
                </a:solidFill>
              </a:rPr>
              <a:t>We received an email from the community concerning unhoused sleeping at Euclid and Maryland overnight/early morning hours. Outreach was able to connect with these individuals. We have a good relationship with both men sleeping at the businesses and Al was able to get them to move with no problems. Between our efforts combined with TCF this problem should be taken care of.   </a:t>
            </a:r>
          </a:p>
          <a:p>
            <a:endParaRPr lang="en-US" sz="675" dirty="0">
              <a:solidFill>
                <a:srgbClr val="FFFFFF"/>
              </a:solidFill>
            </a:endParaRPr>
          </a:p>
        </p:txBody>
      </p:sp>
      <p:pic>
        <p:nvPicPr>
          <p:cNvPr id="8" name="Picture 7" descr="A car window with a table and chairs outside&#10;&#10;Description automatically generated">
            <a:extLst>
              <a:ext uri="{FF2B5EF4-FFF2-40B4-BE49-F238E27FC236}">
                <a16:creationId xmlns:a16="http://schemas.microsoft.com/office/drawing/2014/main" id="{4BF065AD-290C-3E7E-008B-C426D2E69C64}"/>
              </a:ext>
            </a:extLst>
          </p:cNvPr>
          <p:cNvPicPr>
            <a:picLocks noChangeAspect="1"/>
          </p:cNvPicPr>
          <p:nvPr/>
        </p:nvPicPr>
        <p:blipFill>
          <a:blip r:embed="rId2"/>
          <a:srcRect l="8633" r="13627" b="3"/>
          <a:stretch/>
        </p:blipFill>
        <p:spPr>
          <a:xfrm>
            <a:off x="4093885" y="1221603"/>
            <a:ext cx="2001389" cy="2510028"/>
          </a:xfrm>
          <a:prstGeom prst="rect">
            <a:avLst/>
          </a:prstGeom>
        </p:spPr>
      </p:pic>
      <p:pic>
        <p:nvPicPr>
          <p:cNvPr id="5" name="Picture 4" descr="A table and chairs outside a restaurant&#10;&#10;Description automatically generated">
            <a:extLst>
              <a:ext uri="{FF2B5EF4-FFF2-40B4-BE49-F238E27FC236}">
                <a16:creationId xmlns:a16="http://schemas.microsoft.com/office/drawing/2014/main" id="{436A4F83-00B3-3A44-B4FC-6ACC12F312B1}"/>
              </a:ext>
            </a:extLst>
          </p:cNvPr>
          <p:cNvPicPr>
            <a:picLocks noChangeAspect="1"/>
          </p:cNvPicPr>
          <p:nvPr/>
        </p:nvPicPr>
        <p:blipFill>
          <a:blip r:embed="rId3"/>
          <a:srcRect t="1362" b="25112"/>
          <a:stretch/>
        </p:blipFill>
        <p:spPr>
          <a:xfrm>
            <a:off x="6720779" y="3240370"/>
            <a:ext cx="2057400" cy="2016965"/>
          </a:xfrm>
          <a:prstGeom prst="rect">
            <a:avLst/>
          </a:prstGeom>
        </p:spPr>
      </p:pic>
    </p:spTree>
    <p:extLst>
      <p:ext uri="{BB962C8B-B14F-4D97-AF65-F5344CB8AC3E}">
        <p14:creationId xmlns:p14="http://schemas.microsoft.com/office/powerpoint/2010/main" val="374305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65FB4-BA18-4579-FF9E-1A35D1995A9F}"/>
              </a:ext>
            </a:extLst>
          </p:cNvPr>
          <p:cNvSpPr>
            <a:spLocks noGrp="1"/>
          </p:cNvSpPr>
          <p:nvPr>
            <p:ph type="title"/>
          </p:nvPr>
        </p:nvSpPr>
        <p:spPr/>
        <p:txBody>
          <a:bodyPr/>
          <a:lstStyle/>
          <a:p>
            <a:r>
              <a:rPr lang="en-US" dirty="0"/>
              <a:t>Chestnut Healthcare </a:t>
            </a:r>
          </a:p>
        </p:txBody>
      </p:sp>
      <p:sp>
        <p:nvSpPr>
          <p:cNvPr id="3" name="Content Placeholder 2">
            <a:extLst>
              <a:ext uri="{FF2B5EF4-FFF2-40B4-BE49-F238E27FC236}">
                <a16:creationId xmlns:a16="http://schemas.microsoft.com/office/drawing/2014/main" id="{6E2542B1-F8B1-332C-010A-95E520ADC7D6}"/>
              </a:ext>
            </a:extLst>
          </p:cNvPr>
          <p:cNvSpPr>
            <a:spLocks noGrp="1"/>
          </p:cNvSpPr>
          <p:nvPr>
            <p:ph idx="1"/>
          </p:nvPr>
        </p:nvSpPr>
        <p:spPr/>
        <p:txBody>
          <a:bodyPr>
            <a:normAutofit fontScale="92500"/>
          </a:bodyPr>
          <a:lstStyle/>
          <a:p>
            <a:pPr marL="0" indent="0">
              <a:buNone/>
            </a:pPr>
            <a:r>
              <a:rPr lang="en-US" dirty="0"/>
              <a:t>Substance use treatment and prevention</a:t>
            </a:r>
          </a:p>
          <a:p>
            <a:pPr marL="0" indent="0">
              <a:buNone/>
            </a:pPr>
            <a:r>
              <a:rPr lang="en-US" dirty="0"/>
              <a:t>Mental health </a:t>
            </a:r>
            <a:r>
              <a:rPr lang="en-US" dirty="0" err="1"/>
              <a:t>tx</a:t>
            </a:r>
            <a:r>
              <a:rPr lang="en-US" dirty="0"/>
              <a:t> and housing for persons with mental illness</a:t>
            </a:r>
          </a:p>
          <a:p>
            <a:pPr marL="0" indent="0">
              <a:buNone/>
            </a:pPr>
            <a:r>
              <a:rPr lang="en-US" dirty="0"/>
              <a:t>Primary care treatment and Outreach services</a:t>
            </a:r>
          </a:p>
          <a:p>
            <a:pPr marL="0" indent="0">
              <a:buNone/>
            </a:pPr>
            <a:endParaRPr lang="en-US" dirty="0"/>
          </a:p>
          <a:p>
            <a:pPr marL="0" indent="0">
              <a:buNone/>
            </a:pPr>
            <a:r>
              <a:rPr lang="en-US" dirty="0"/>
              <a:t>AL and I have connected with the outreach worker for Chestnut and they have a program with the </a:t>
            </a:r>
            <a:r>
              <a:rPr lang="en-US" dirty="0" err="1"/>
              <a:t>metrolink</a:t>
            </a:r>
            <a:r>
              <a:rPr lang="en-US" dirty="0"/>
              <a:t> where the outreach worker rides the bus system and connects with unhoused on the bus routes. Upon doing this they have connected with Biddle House and because of the good relationship Al has built with the outreach we now have access to beds at Biddle house anytime needed. They have set aside beds to access upon immediate need. This connection will allow Al and I to get people in shelter when needed. </a:t>
            </a:r>
          </a:p>
        </p:txBody>
      </p:sp>
    </p:spTree>
    <p:extLst>
      <p:ext uri="{BB962C8B-B14F-4D97-AF65-F5344CB8AC3E}">
        <p14:creationId xmlns:p14="http://schemas.microsoft.com/office/powerpoint/2010/main" val="330466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r>
              <a:rPr lang="en-US" dirty="0"/>
              <a:t>Meeting Minutes </a:t>
            </a:r>
            <a:r>
              <a:rPr lang="mr-IN" dirty="0"/>
              <a:t>–</a:t>
            </a:r>
            <a:r>
              <a:rPr lang="en-US" dirty="0"/>
              <a:t> August 2024</a:t>
            </a:r>
          </a:p>
        </p:txBody>
      </p:sp>
      <p:sp>
        <p:nvSpPr>
          <p:cNvPr id="3" name="Content Placeholder 2"/>
          <p:cNvSpPr>
            <a:spLocks noGrp="1"/>
          </p:cNvSpPr>
          <p:nvPr>
            <p:ph sz="half" idx="2"/>
          </p:nvPr>
        </p:nvSpPr>
        <p:spPr>
          <a:xfrm>
            <a:off x="4648200" y="1673352"/>
            <a:ext cx="4038600" cy="4718304"/>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endParaRPr lang="en-US" dirty="0"/>
          </a:p>
          <a:p>
            <a:pPr marL="0" indent="0">
              <a:buNone/>
            </a:pPr>
            <a:endParaRPr lang="en-US" dirty="0"/>
          </a:p>
        </p:txBody>
      </p:sp>
      <p:sp>
        <p:nvSpPr>
          <p:cNvPr id="12" name="TextBox 11">
            <a:extLst>
              <a:ext uri="{FF2B5EF4-FFF2-40B4-BE49-F238E27FC236}">
                <a16:creationId xmlns:a16="http://schemas.microsoft.com/office/drawing/2014/main" id="{1B8C1ECE-ABD2-8E94-C9D4-37D8AC4A128F}"/>
              </a:ext>
            </a:extLst>
          </p:cNvPr>
          <p:cNvSpPr txBox="1"/>
          <p:nvPr/>
        </p:nvSpPr>
        <p:spPr>
          <a:xfrm>
            <a:off x="3647090" y="3415862"/>
            <a:ext cx="184731" cy="369332"/>
          </a:xfrm>
          <a:prstGeom prst="rect">
            <a:avLst/>
          </a:prstGeom>
          <a:noFill/>
        </p:spPr>
        <p:txBody>
          <a:bodyPr wrap="none" rtlCol="0">
            <a:spAutoFit/>
          </a:bodyPr>
          <a:lstStyle/>
          <a:p>
            <a:endParaRPr lang="en-US" dirty="0"/>
          </a:p>
        </p:txBody>
      </p:sp>
      <p:pic>
        <p:nvPicPr>
          <p:cNvPr id="5" name="Picture 4" descr="A document with a list of names&#10;&#10;Description automatically generated with medium confidence">
            <a:extLst>
              <a:ext uri="{FF2B5EF4-FFF2-40B4-BE49-F238E27FC236}">
                <a16:creationId xmlns:a16="http://schemas.microsoft.com/office/drawing/2014/main" id="{5360EE95-8C6C-B75E-5905-C755A1F3B62B}"/>
              </a:ext>
            </a:extLst>
          </p:cNvPr>
          <p:cNvPicPr>
            <a:picLocks noChangeAspect="1"/>
          </p:cNvPicPr>
          <p:nvPr/>
        </p:nvPicPr>
        <p:blipFill>
          <a:blip r:embed="rId2"/>
          <a:stretch>
            <a:fillRect/>
          </a:stretch>
        </p:blipFill>
        <p:spPr>
          <a:xfrm>
            <a:off x="592897" y="1428992"/>
            <a:ext cx="4055304" cy="5429007"/>
          </a:xfrm>
          <a:prstGeom prst="rect">
            <a:avLst/>
          </a:prstGeom>
        </p:spPr>
      </p:pic>
      <p:pic>
        <p:nvPicPr>
          <p:cNvPr id="8" name="Picture 7" descr="A document with text and numbers&#10;&#10;Description automatically generated">
            <a:extLst>
              <a:ext uri="{FF2B5EF4-FFF2-40B4-BE49-F238E27FC236}">
                <a16:creationId xmlns:a16="http://schemas.microsoft.com/office/drawing/2014/main" id="{220068E3-8BAF-BA69-5499-80BF3E32CE81}"/>
              </a:ext>
            </a:extLst>
          </p:cNvPr>
          <p:cNvPicPr>
            <a:picLocks noChangeAspect="1"/>
          </p:cNvPicPr>
          <p:nvPr/>
        </p:nvPicPr>
        <p:blipFill>
          <a:blip r:embed="rId3"/>
          <a:stretch>
            <a:fillRect/>
          </a:stretch>
        </p:blipFill>
        <p:spPr>
          <a:xfrm>
            <a:off x="4683211" y="1598676"/>
            <a:ext cx="4405607" cy="5184648"/>
          </a:xfrm>
          <a:prstGeom prst="rect">
            <a:avLst/>
          </a:prstGeom>
        </p:spPr>
      </p:pic>
    </p:spTree>
    <p:extLst>
      <p:ext uri="{BB962C8B-B14F-4D97-AF65-F5344CB8AC3E}">
        <p14:creationId xmlns:p14="http://schemas.microsoft.com/office/powerpoint/2010/main" val="1547326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r>
              <a:rPr lang="en-US" dirty="0"/>
              <a:t>Financial Report </a:t>
            </a:r>
            <a:r>
              <a:rPr lang="mr-IN" dirty="0"/>
              <a:t>–</a:t>
            </a:r>
            <a:r>
              <a:rPr lang="en-US" dirty="0"/>
              <a:t> August 2024</a:t>
            </a:r>
          </a:p>
        </p:txBody>
      </p:sp>
      <p:sp>
        <p:nvSpPr>
          <p:cNvPr id="3" name="Content Placeholder 2"/>
          <p:cNvSpPr>
            <a:spLocks noGrp="1"/>
          </p:cNvSpPr>
          <p:nvPr>
            <p:ph sz="quarter" idx="4"/>
          </p:nvPr>
        </p:nvSpPr>
        <p:spPr>
          <a:xfrm>
            <a:off x="4754880" y="2438400"/>
            <a:ext cx="3931920" cy="3951288"/>
          </a:xfrm>
        </p:spPr>
        <p:txBody>
          <a:bodyPr>
            <a:normAutofit/>
          </a:bodyPr>
          <a:lstStyle/>
          <a:p>
            <a:pPr marL="0" indent="0">
              <a:buNone/>
            </a:pPr>
            <a:endParaRPr lang="en-US" dirty="0"/>
          </a:p>
          <a:p>
            <a:endParaRPr lang="en-US" dirty="0"/>
          </a:p>
          <a:p>
            <a:endParaRPr lang="en-US" dirty="0"/>
          </a:p>
        </p:txBody>
      </p:sp>
      <p:sp>
        <p:nvSpPr>
          <p:cNvPr id="4" name="TextBox 3">
            <a:extLst>
              <a:ext uri="{FF2B5EF4-FFF2-40B4-BE49-F238E27FC236}">
                <a16:creationId xmlns:a16="http://schemas.microsoft.com/office/drawing/2014/main" id="{5057EC49-F3E4-8EB9-9925-76E5AC4D3F88}"/>
              </a:ext>
            </a:extLst>
          </p:cNvPr>
          <p:cNvSpPr txBox="1"/>
          <p:nvPr/>
        </p:nvSpPr>
        <p:spPr>
          <a:xfrm>
            <a:off x="6495393" y="2764221"/>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321942A5-1ACF-ACD5-8352-74A9D56E5BAF}"/>
              </a:ext>
            </a:extLst>
          </p:cNvPr>
          <p:cNvSpPr txBox="1"/>
          <p:nvPr/>
        </p:nvSpPr>
        <p:spPr>
          <a:xfrm>
            <a:off x="6390290" y="1797269"/>
            <a:ext cx="184731" cy="369332"/>
          </a:xfrm>
          <a:prstGeom prst="rect">
            <a:avLst/>
          </a:prstGeom>
          <a:noFill/>
        </p:spPr>
        <p:txBody>
          <a:bodyPr wrap="none" rtlCol="0">
            <a:spAutoFit/>
          </a:bodyPr>
          <a:lstStyle/>
          <a:p>
            <a:endParaRPr lang="en-US" dirty="0"/>
          </a:p>
        </p:txBody>
      </p:sp>
      <p:pic>
        <p:nvPicPr>
          <p:cNvPr id="9" name="Picture 8" descr="A screenshot of a spreadsheet&#10;&#10;Description automatically generated">
            <a:extLst>
              <a:ext uri="{FF2B5EF4-FFF2-40B4-BE49-F238E27FC236}">
                <a16:creationId xmlns:a16="http://schemas.microsoft.com/office/drawing/2014/main" id="{2F6CF48C-A625-CA77-246D-894D09AD0FC4}"/>
              </a:ext>
            </a:extLst>
          </p:cNvPr>
          <p:cNvPicPr>
            <a:picLocks noChangeAspect="1"/>
          </p:cNvPicPr>
          <p:nvPr/>
        </p:nvPicPr>
        <p:blipFill>
          <a:blip r:embed="rId2"/>
          <a:stretch>
            <a:fillRect/>
          </a:stretch>
        </p:blipFill>
        <p:spPr>
          <a:xfrm>
            <a:off x="263965" y="1523999"/>
            <a:ext cx="4221684" cy="4608785"/>
          </a:xfrm>
          <a:prstGeom prst="rect">
            <a:avLst/>
          </a:prstGeom>
        </p:spPr>
      </p:pic>
      <p:pic>
        <p:nvPicPr>
          <p:cNvPr id="12" name="Picture 11" descr="A screenshot of a document&#10;&#10;Description automatically generated">
            <a:extLst>
              <a:ext uri="{FF2B5EF4-FFF2-40B4-BE49-F238E27FC236}">
                <a16:creationId xmlns:a16="http://schemas.microsoft.com/office/drawing/2014/main" id="{F26A9C67-6475-05C4-2CFD-A30889B72E3B}"/>
              </a:ext>
            </a:extLst>
          </p:cNvPr>
          <p:cNvPicPr>
            <a:picLocks noChangeAspect="1"/>
          </p:cNvPicPr>
          <p:nvPr/>
        </p:nvPicPr>
        <p:blipFill>
          <a:blip r:embed="rId3"/>
          <a:stretch>
            <a:fillRect/>
          </a:stretch>
        </p:blipFill>
        <p:spPr>
          <a:xfrm>
            <a:off x="4658353" y="1536660"/>
            <a:ext cx="4080957" cy="3355189"/>
          </a:xfrm>
          <a:prstGeom prst="rect">
            <a:avLst/>
          </a:prstGeom>
        </p:spPr>
      </p:pic>
      <p:sp>
        <p:nvSpPr>
          <p:cNvPr id="6" name="TextBox 5">
            <a:extLst>
              <a:ext uri="{FF2B5EF4-FFF2-40B4-BE49-F238E27FC236}">
                <a16:creationId xmlns:a16="http://schemas.microsoft.com/office/drawing/2014/main" id="{8D41A178-E27C-9E45-EB64-0A96BB4D57D4}"/>
              </a:ext>
            </a:extLst>
          </p:cNvPr>
          <p:cNvSpPr txBox="1"/>
          <p:nvPr/>
        </p:nvSpPr>
        <p:spPr>
          <a:xfrm>
            <a:off x="4754880" y="5381297"/>
            <a:ext cx="3984430" cy="646331"/>
          </a:xfrm>
          <a:prstGeom prst="rect">
            <a:avLst/>
          </a:prstGeom>
          <a:noFill/>
        </p:spPr>
        <p:txBody>
          <a:bodyPr wrap="square" rtlCol="0">
            <a:spAutoFit/>
          </a:bodyPr>
          <a:lstStyle/>
          <a:p>
            <a:r>
              <a:rPr lang="en-US" dirty="0"/>
              <a:t>Fourth quarter invoice will be sent this week. </a:t>
            </a:r>
          </a:p>
        </p:txBody>
      </p:sp>
    </p:spTree>
    <p:extLst>
      <p:ext uri="{BB962C8B-B14F-4D97-AF65-F5344CB8AC3E}">
        <p14:creationId xmlns:p14="http://schemas.microsoft.com/office/powerpoint/2010/main" val="2759039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D20DF-D25D-B6E6-BED1-30BDE403516E}"/>
              </a:ext>
            </a:extLst>
          </p:cNvPr>
          <p:cNvSpPr>
            <a:spLocks noGrp="1"/>
          </p:cNvSpPr>
          <p:nvPr>
            <p:ph type="title"/>
          </p:nvPr>
        </p:nvSpPr>
        <p:spPr>
          <a:xfrm>
            <a:off x="457200" y="533400"/>
            <a:ext cx="8229600" cy="990600"/>
          </a:xfrm>
        </p:spPr>
        <p:txBody>
          <a:bodyPr anchor="ctr">
            <a:normAutofit/>
          </a:bodyPr>
          <a:lstStyle/>
          <a:p>
            <a:r>
              <a:rPr lang="en-US" dirty="0"/>
              <a:t>2025 Budget</a:t>
            </a:r>
          </a:p>
        </p:txBody>
      </p:sp>
      <p:pic>
        <p:nvPicPr>
          <p:cNvPr id="8" name="Content Placeholder 7" descr="A table of budgeting&#10;&#10;Description automatically generated with medium confidence">
            <a:extLst>
              <a:ext uri="{FF2B5EF4-FFF2-40B4-BE49-F238E27FC236}">
                <a16:creationId xmlns:a16="http://schemas.microsoft.com/office/drawing/2014/main" id="{32E7D59E-1BDD-3700-8279-2EC7C6A91E5F}"/>
              </a:ext>
            </a:extLst>
          </p:cNvPr>
          <p:cNvPicPr>
            <a:picLocks noGrp="1" noChangeAspect="1"/>
          </p:cNvPicPr>
          <p:nvPr>
            <p:ph idx="1"/>
          </p:nvPr>
        </p:nvPicPr>
        <p:blipFill>
          <a:blip r:embed="rId2"/>
          <a:stretch>
            <a:fillRect/>
          </a:stretch>
        </p:blipFill>
        <p:spPr>
          <a:xfrm>
            <a:off x="1055142" y="1600200"/>
            <a:ext cx="7033715" cy="4876800"/>
          </a:xfrm>
        </p:spPr>
      </p:pic>
    </p:spTree>
    <p:extLst>
      <p:ext uri="{BB962C8B-B14F-4D97-AF65-F5344CB8AC3E}">
        <p14:creationId xmlns:p14="http://schemas.microsoft.com/office/powerpoint/2010/main" val="3495203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Reports</a:t>
            </a:r>
          </a:p>
        </p:txBody>
      </p:sp>
      <p:sp>
        <p:nvSpPr>
          <p:cNvPr id="3" name="Content Placeholder 2"/>
          <p:cNvSpPr>
            <a:spLocks noGrp="1"/>
          </p:cNvSpPr>
          <p:nvPr>
            <p:ph idx="1"/>
          </p:nvPr>
        </p:nvSpPr>
        <p:spPr/>
        <p:txBody>
          <a:bodyPr/>
          <a:lstStyle/>
          <a:p>
            <a:r>
              <a:rPr lang="en-US" dirty="0"/>
              <a:t>Executive Director Report </a:t>
            </a:r>
          </a:p>
          <a:p>
            <a:r>
              <a:rPr lang="en-US" dirty="0"/>
              <a:t>Camera Report</a:t>
            </a:r>
          </a:p>
          <a:p>
            <a:r>
              <a:rPr lang="en-US" dirty="0"/>
              <a:t>Outreach Report </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731536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F3457"/>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6E21FA-06AE-F14B-BCC3-648B9B66EF05}"/>
              </a:ext>
            </a:extLst>
          </p:cNvPr>
          <p:cNvSpPr/>
          <p:nvPr/>
        </p:nvSpPr>
        <p:spPr>
          <a:xfrm>
            <a:off x="966834" y="1304670"/>
            <a:ext cx="7594600" cy="2713114"/>
          </a:xfrm>
          <a:prstGeom prst="rect">
            <a:avLst/>
          </a:prstGeom>
          <a:solidFill>
            <a:srgbClr val="FF8A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1F3457"/>
                </a:solidFill>
                <a:latin typeface="Montserrat" panose="02000505000000020004" pitchFamily="2" charset="77"/>
              </a:rPr>
              <a:t> </a:t>
            </a:r>
          </a:p>
          <a:p>
            <a:endParaRPr lang="en-US" sz="3600" b="1" dirty="0">
              <a:solidFill>
                <a:srgbClr val="1F3457"/>
              </a:solidFill>
              <a:latin typeface="Montserrat" panose="02000505000000020004" pitchFamily="2" charset="77"/>
            </a:endParaRPr>
          </a:p>
          <a:p>
            <a:endParaRPr lang="en-US" sz="3600" b="1" dirty="0">
              <a:solidFill>
                <a:srgbClr val="1F3457"/>
              </a:solidFill>
              <a:latin typeface="Montserrat" panose="02000505000000020004" pitchFamily="2" charset="77"/>
            </a:endParaRPr>
          </a:p>
          <a:p>
            <a:r>
              <a:rPr lang="en-US" sz="2400" b="1" dirty="0">
                <a:solidFill>
                  <a:srgbClr val="1F3457"/>
                </a:solidFill>
                <a:latin typeface="Montserrat" panose="02000505000000020004" pitchFamily="2" charset="77"/>
              </a:rPr>
              <a:t> </a:t>
            </a:r>
            <a:endParaRPr lang="en-US" sz="2400" dirty="0"/>
          </a:p>
        </p:txBody>
      </p:sp>
      <p:sp>
        <p:nvSpPr>
          <p:cNvPr id="2" name="Title 1">
            <a:extLst>
              <a:ext uri="{FF2B5EF4-FFF2-40B4-BE49-F238E27FC236}">
                <a16:creationId xmlns:a16="http://schemas.microsoft.com/office/drawing/2014/main" id="{3E99C3CE-E225-804B-A5A2-BD17AFD86FBE}"/>
              </a:ext>
            </a:extLst>
          </p:cNvPr>
          <p:cNvSpPr>
            <a:spLocks noGrp="1"/>
          </p:cNvSpPr>
          <p:nvPr>
            <p:ph type="ctrTitle"/>
          </p:nvPr>
        </p:nvSpPr>
        <p:spPr>
          <a:xfrm>
            <a:off x="1107550" y="1763093"/>
            <a:ext cx="7361042" cy="1613647"/>
          </a:xfrm>
        </p:spPr>
        <p:txBody>
          <a:bodyPr>
            <a:noAutofit/>
          </a:bodyPr>
          <a:lstStyle/>
          <a:p>
            <a:pPr algn="l"/>
            <a:r>
              <a:rPr lang="en-US" sz="3600" b="1" dirty="0">
                <a:solidFill>
                  <a:srgbClr val="1F3457"/>
                </a:solidFill>
                <a:latin typeface="Montserrat" panose="02000505000000020004" pitchFamily="2" charset="77"/>
              </a:rPr>
              <a:t>CWE NSI </a:t>
            </a:r>
            <a:br>
              <a:rPr lang="en-US" sz="3300" b="1" dirty="0">
                <a:solidFill>
                  <a:srgbClr val="1F3457"/>
                </a:solidFill>
                <a:latin typeface="Montserrat" panose="02000505000000020004" pitchFamily="2" charset="77"/>
              </a:rPr>
            </a:br>
            <a:r>
              <a:rPr lang="en-US" sz="3300" b="1" dirty="0">
                <a:solidFill>
                  <a:srgbClr val="1F3457"/>
                </a:solidFill>
                <a:latin typeface="Montserrat" panose="02000505000000020004" pitchFamily="2" charset="77"/>
              </a:rPr>
              <a:t>Executive Director Report </a:t>
            </a:r>
            <a:br>
              <a:rPr lang="en-US" sz="3300" b="1" dirty="0">
                <a:solidFill>
                  <a:srgbClr val="1F3457"/>
                </a:solidFill>
                <a:latin typeface="Montserrat" panose="02000505000000020004" pitchFamily="2" charset="77"/>
              </a:rPr>
            </a:br>
            <a:r>
              <a:rPr lang="en-US" sz="3300" b="1" dirty="0">
                <a:solidFill>
                  <a:srgbClr val="1F3457"/>
                </a:solidFill>
                <a:latin typeface="Montserrat" panose="02000505000000020004" pitchFamily="2" charset="77"/>
              </a:rPr>
              <a:t>August 2024</a:t>
            </a:r>
          </a:p>
        </p:txBody>
      </p:sp>
      <p:sp>
        <p:nvSpPr>
          <p:cNvPr id="3" name="Subtitle 2">
            <a:extLst>
              <a:ext uri="{FF2B5EF4-FFF2-40B4-BE49-F238E27FC236}">
                <a16:creationId xmlns:a16="http://schemas.microsoft.com/office/drawing/2014/main" id="{D7CC8565-B702-1248-B9C8-3DCA9E3023F6}"/>
              </a:ext>
            </a:extLst>
          </p:cNvPr>
          <p:cNvSpPr>
            <a:spLocks noGrp="1"/>
          </p:cNvSpPr>
          <p:nvPr>
            <p:ph type="subTitle" idx="1"/>
          </p:nvPr>
        </p:nvSpPr>
        <p:spPr>
          <a:xfrm>
            <a:off x="4297218" y="4127251"/>
            <a:ext cx="4416137" cy="1241822"/>
          </a:xfrm>
        </p:spPr>
        <p:txBody>
          <a:bodyPr>
            <a:normAutofit lnSpcReduction="10000"/>
          </a:bodyPr>
          <a:lstStyle/>
          <a:p>
            <a:pPr algn="l">
              <a:lnSpc>
                <a:spcPct val="100000"/>
              </a:lnSpc>
            </a:pPr>
            <a:r>
              <a:rPr lang="en-US" dirty="0">
                <a:latin typeface="Montserrat" panose="02000505000000020004" pitchFamily="2" charset="77"/>
              </a:rPr>
              <a:t>Jim Whyte</a:t>
            </a:r>
          </a:p>
          <a:p>
            <a:pPr algn="l">
              <a:lnSpc>
                <a:spcPct val="100000"/>
              </a:lnSpc>
            </a:pPr>
            <a:r>
              <a:rPr lang="en-US" sz="1200" dirty="0">
                <a:latin typeface="Montserrat" panose="02000505000000020004" pitchFamily="2" charset="77"/>
              </a:rPr>
              <a:t>The Central West End Neighborhood Security Initiative </a:t>
            </a:r>
          </a:p>
          <a:p>
            <a:pPr algn="l">
              <a:lnSpc>
                <a:spcPct val="100000"/>
              </a:lnSpc>
            </a:pPr>
            <a:r>
              <a:rPr lang="en-US" sz="1200" dirty="0">
                <a:latin typeface="Montserrat" panose="02000505000000020004" pitchFamily="2" charset="77"/>
              </a:rPr>
              <a:t>447 N. Euclid Ave, St. Louis, MO 63108</a:t>
            </a:r>
          </a:p>
          <a:p>
            <a:pPr algn="l">
              <a:lnSpc>
                <a:spcPct val="100000"/>
              </a:lnSpc>
            </a:pPr>
            <a:r>
              <a:rPr lang="en-US" sz="1200" dirty="0">
                <a:latin typeface="Montserrat" panose="02000505000000020004" pitchFamily="2" charset="77"/>
              </a:rPr>
              <a:t>jwhyte@cwensi.com</a:t>
            </a:r>
          </a:p>
          <a:p>
            <a:pPr algn="l">
              <a:lnSpc>
                <a:spcPct val="100000"/>
              </a:lnSpc>
            </a:pPr>
            <a:r>
              <a:rPr lang="en-US" sz="1200" dirty="0">
                <a:latin typeface="Montserrat" panose="02000505000000020004" pitchFamily="2" charset="77"/>
              </a:rPr>
              <a:t>314.454.5808</a:t>
            </a:r>
          </a:p>
          <a:p>
            <a:endParaRPr lang="en-US" dirty="0">
              <a:latin typeface="Montserrat" panose="02000505000000020004" pitchFamily="2" charset="77"/>
            </a:endParaRPr>
          </a:p>
        </p:txBody>
      </p:sp>
      <p:pic>
        <p:nvPicPr>
          <p:cNvPr id="5" name="Picture 4" descr="Logo&#10;&#10;Description automatically generated">
            <a:extLst>
              <a:ext uri="{FF2B5EF4-FFF2-40B4-BE49-F238E27FC236}">
                <a16:creationId xmlns:a16="http://schemas.microsoft.com/office/drawing/2014/main" id="{C27B7127-FF8E-554B-9E9C-DE3C3DB6020D}"/>
              </a:ext>
            </a:extLst>
          </p:cNvPr>
          <p:cNvPicPr>
            <a:picLocks noChangeAspect="1"/>
          </p:cNvPicPr>
          <p:nvPr/>
        </p:nvPicPr>
        <p:blipFill>
          <a:blip r:embed="rId2"/>
          <a:stretch>
            <a:fillRect/>
          </a:stretch>
        </p:blipFill>
        <p:spPr>
          <a:xfrm>
            <a:off x="3116839" y="4127250"/>
            <a:ext cx="1180379" cy="1241823"/>
          </a:xfrm>
          <a:prstGeom prst="rect">
            <a:avLst/>
          </a:prstGeom>
        </p:spPr>
      </p:pic>
      <p:sp>
        <p:nvSpPr>
          <p:cNvPr id="8" name="Title 1">
            <a:extLst>
              <a:ext uri="{FF2B5EF4-FFF2-40B4-BE49-F238E27FC236}">
                <a16:creationId xmlns:a16="http://schemas.microsoft.com/office/drawing/2014/main" id="{4BFB6163-55D3-7648-BAE4-59CFE3A9D5E7}"/>
              </a:ext>
            </a:extLst>
          </p:cNvPr>
          <p:cNvSpPr txBox="1">
            <a:spLocks/>
          </p:cNvSpPr>
          <p:nvPr/>
        </p:nvSpPr>
        <p:spPr>
          <a:xfrm>
            <a:off x="1681882" y="2109839"/>
            <a:ext cx="4869297" cy="66536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600" b="1" dirty="0">
              <a:solidFill>
                <a:srgbClr val="1F3457"/>
              </a:solidFill>
              <a:latin typeface="Montserrat" panose="02000505000000020004" pitchFamily="2" charset="77"/>
            </a:endParaRPr>
          </a:p>
        </p:txBody>
      </p:sp>
    </p:spTree>
    <p:extLst>
      <p:ext uri="{BB962C8B-B14F-4D97-AF65-F5344CB8AC3E}">
        <p14:creationId xmlns:p14="http://schemas.microsoft.com/office/powerpoint/2010/main" val="2854294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6E21FA-06AE-F14B-BCC3-648B9B66EF05}"/>
              </a:ext>
            </a:extLst>
          </p:cNvPr>
          <p:cNvSpPr/>
          <p:nvPr/>
        </p:nvSpPr>
        <p:spPr>
          <a:xfrm>
            <a:off x="0" y="1044069"/>
            <a:ext cx="9144000" cy="665361"/>
          </a:xfrm>
          <a:prstGeom prst="rect">
            <a:avLst/>
          </a:prstGeom>
          <a:solidFill>
            <a:srgbClr val="1F34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8A36"/>
              </a:solidFill>
            </a:endParaRPr>
          </a:p>
        </p:txBody>
      </p:sp>
      <p:sp>
        <p:nvSpPr>
          <p:cNvPr id="8" name="Title 1">
            <a:extLst>
              <a:ext uri="{FF2B5EF4-FFF2-40B4-BE49-F238E27FC236}">
                <a16:creationId xmlns:a16="http://schemas.microsoft.com/office/drawing/2014/main" id="{4BFB6163-55D3-7648-BAE4-59CFE3A9D5E7}"/>
              </a:ext>
            </a:extLst>
          </p:cNvPr>
          <p:cNvSpPr txBox="1">
            <a:spLocks/>
          </p:cNvSpPr>
          <p:nvPr/>
        </p:nvSpPr>
        <p:spPr>
          <a:xfrm>
            <a:off x="0" y="1018576"/>
            <a:ext cx="7397105" cy="66536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FF8A36"/>
                </a:solidFill>
                <a:latin typeface="Montserrat" panose="02000505000000020004" pitchFamily="2" charset="77"/>
              </a:rPr>
              <a:t>Updates</a:t>
            </a:r>
          </a:p>
        </p:txBody>
      </p:sp>
      <p:sp>
        <p:nvSpPr>
          <p:cNvPr id="2" name="TextBox 1">
            <a:extLst>
              <a:ext uri="{FF2B5EF4-FFF2-40B4-BE49-F238E27FC236}">
                <a16:creationId xmlns:a16="http://schemas.microsoft.com/office/drawing/2014/main" id="{0CA015DB-338F-9BF7-6F03-86839740CE9C}"/>
              </a:ext>
            </a:extLst>
          </p:cNvPr>
          <p:cNvSpPr txBox="1"/>
          <p:nvPr/>
        </p:nvSpPr>
        <p:spPr>
          <a:xfrm>
            <a:off x="218821" y="1920555"/>
            <a:ext cx="8378846" cy="3070071"/>
          </a:xfrm>
          <a:prstGeom prst="rect">
            <a:avLst/>
          </a:prstGeom>
          <a:noFill/>
        </p:spPr>
        <p:txBody>
          <a:bodyPr wrap="square" rtlCol="0">
            <a:spAutoFit/>
          </a:bodyPr>
          <a:lstStyle/>
          <a:p>
            <a:r>
              <a:rPr lang="en-US" sz="1500" b="1" dirty="0">
                <a:solidFill>
                  <a:schemeClr val="bg1"/>
                </a:solidFill>
              </a:rPr>
              <a:t> </a:t>
            </a:r>
          </a:p>
          <a:p>
            <a:pPr marL="214313" indent="-214313">
              <a:buFont typeface="Arial" panose="020B0604020202020204" pitchFamily="34" charset="0"/>
              <a:buChar char="•"/>
            </a:pPr>
            <a:r>
              <a:rPr lang="en-US" sz="1500" b="1" dirty="0">
                <a:solidFill>
                  <a:schemeClr val="bg1"/>
                </a:solidFill>
              </a:rPr>
              <a:t>The NSI staff were the invited guests of Captain Christi Marks, Commander, District 5, to the annual Police Foundation luncheon.</a:t>
            </a:r>
          </a:p>
          <a:p>
            <a:pPr marL="214313" indent="-214313">
              <a:buFont typeface="Arial" panose="020B0604020202020204" pitchFamily="34" charset="0"/>
              <a:buChar char="•"/>
            </a:pPr>
            <a:r>
              <a:rPr lang="en-US" sz="1500" b="1" dirty="0">
                <a:solidFill>
                  <a:schemeClr val="bg1"/>
                </a:solidFill>
              </a:rPr>
              <a:t>I met with the new management team of the Salvation Army facility at Forest Park and </a:t>
            </a:r>
            <a:r>
              <a:rPr lang="en-US" sz="1500" b="1" dirty="0" err="1">
                <a:solidFill>
                  <a:schemeClr val="bg1"/>
                </a:solidFill>
              </a:rPr>
              <a:t>Vandeventer</a:t>
            </a:r>
            <a:r>
              <a:rPr lang="en-US" sz="1500" b="1" dirty="0">
                <a:solidFill>
                  <a:schemeClr val="bg1"/>
                </a:solidFill>
              </a:rPr>
              <a:t>.  Jesse Links is the new Administrator for Business and has previous success in Indiana.  </a:t>
            </a:r>
          </a:p>
          <a:p>
            <a:pPr marL="214313" indent="-214313">
              <a:buFont typeface="Arial" panose="020B0604020202020204" pitchFamily="34" charset="0"/>
              <a:buChar char="•"/>
            </a:pPr>
            <a:r>
              <a:rPr lang="en-US" sz="1500" b="1" dirty="0">
                <a:solidFill>
                  <a:schemeClr val="bg1"/>
                </a:solidFill>
              </a:rPr>
              <a:t>An introduction was made between the NSI and Peacemakers Security Group.  They are a local security service provider.</a:t>
            </a:r>
          </a:p>
          <a:p>
            <a:pPr marL="214313" indent="-214313">
              <a:buFont typeface="Arial" panose="020B0604020202020204" pitchFamily="34" charset="0"/>
              <a:buChar char="•"/>
            </a:pPr>
            <a:r>
              <a:rPr lang="en-US" sz="1500" b="1" dirty="0">
                <a:solidFill>
                  <a:schemeClr val="bg1"/>
                </a:solidFill>
              </a:rPr>
              <a:t>I attended the annual homeowners </a:t>
            </a:r>
            <a:r>
              <a:rPr lang="en-US" sz="1500" b="1">
                <a:solidFill>
                  <a:schemeClr val="bg1"/>
                </a:solidFill>
              </a:rPr>
              <a:t>meeting at the </a:t>
            </a:r>
            <a:r>
              <a:rPr lang="en-US" sz="1500" b="1" dirty="0">
                <a:solidFill>
                  <a:schemeClr val="bg1"/>
                </a:solidFill>
              </a:rPr>
              <a:t>Residences at the Chase Park Plaza.</a:t>
            </a:r>
          </a:p>
          <a:p>
            <a:pPr marL="214313" indent="-214313">
              <a:buFont typeface="Arial" panose="020B0604020202020204" pitchFamily="34" charset="0"/>
              <a:buChar char="•"/>
            </a:pPr>
            <a:endParaRPr lang="en-US" sz="1500" b="1" dirty="0">
              <a:solidFill>
                <a:schemeClr val="bg1"/>
              </a:solidFill>
            </a:endParaRPr>
          </a:p>
          <a:p>
            <a:pPr marL="214313" indent="-214313">
              <a:buFont typeface="Arial" panose="020B0604020202020204" pitchFamily="34" charset="0"/>
              <a:buChar char="•"/>
            </a:pPr>
            <a:endParaRPr lang="en-US" sz="1500" b="1" dirty="0">
              <a:solidFill>
                <a:schemeClr val="bg1"/>
              </a:solidFill>
            </a:endParaRPr>
          </a:p>
          <a:p>
            <a:endParaRPr lang="en-US" sz="1500" b="1" dirty="0">
              <a:solidFill>
                <a:schemeClr val="bg1"/>
              </a:solidFill>
            </a:endParaRPr>
          </a:p>
          <a:p>
            <a:pPr marL="214313" indent="-214313">
              <a:buFont typeface="Arial" panose="020B0604020202020204" pitchFamily="34" charset="0"/>
              <a:buChar char="•"/>
            </a:pPr>
            <a:endParaRPr lang="en-US" sz="1350" dirty="0">
              <a:solidFill>
                <a:schemeClr val="bg1"/>
              </a:solidFill>
            </a:endParaRPr>
          </a:p>
        </p:txBody>
      </p:sp>
    </p:spTree>
    <p:extLst>
      <p:ext uri="{BB962C8B-B14F-4D97-AF65-F5344CB8AC3E}">
        <p14:creationId xmlns:p14="http://schemas.microsoft.com/office/powerpoint/2010/main" val="4294132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6E21FA-06AE-F14B-BCC3-648B9B66EF05}"/>
              </a:ext>
            </a:extLst>
          </p:cNvPr>
          <p:cNvSpPr/>
          <p:nvPr/>
        </p:nvSpPr>
        <p:spPr>
          <a:xfrm>
            <a:off x="0" y="1044069"/>
            <a:ext cx="9144000" cy="665361"/>
          </a:xfrm>
          <a:prstGeom prst="rect">
            <a:avLst/>
          </a:prstGeom>
          <a:solidFill>
            <a:srgbClr val="1F34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8A36"/>
              </a:solidFill>
            </a:endParaRPr>
          </a:p>
        </p:txBody>
      </p:sp>
      <p:sp>
        <p:nvSpPr>
          <p:cNvPr id="8" name="Title 1">
            <a:extLst>
              <a:ext uri="{FF2B5EF4-FFF2-40B4-BE49-F238E27FC236}">
                <a16:creationId xmlns:a16="http://schemas.microsoft.com/office/drawing/2014/main" id="{4BFB6163-55D3-7648-BAE4-59CFE3A9D5E7}"/>
              </a:ext>
            </a:extLst>
          </p:cNvPr>
          <p:cNvSpPr txBox="1">
            <a:spLocks/>
          </p:cNvSpPr>
          <p:nvPr/>
        </p:nvSpPr>
        <p:spPr>
          <a:xfrm>
            <a:off x="0" y="1018576"/>
            <a:ext cx="7397105" cy="66536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FF8A36"/>
                </a:solidFill>
                <a:latin typeface="Montserrat" panose="02000505000000020004" pitchFamily="2" charset="77"/>
              </a:rPr>
              <a:t>Social Media Analytics</a:t>
            </a:r>
          </a:p>
        </p:txBody>
      </p:sp>
      <p:sp>
        <p:nvSpPr>
          <p:cNvPr id="2" name="TextBox 1">
            <a:extLst>
              <a:ext uri="{FF2B5EF4-FFF2-40B4-BE49-F238E27FC236}">
                <a16:creationId xmlns:a16="http://schemas.microsoft.com/office/drawing/2014/main" id="{0CA015DB-338F-9BF7-6F03-86839740CE9C}"/>
              </a:ext>
            </a:extLst>
          </p:cNvPr>
          <p:cNvSpPr txBox="1"/>
          <p:nvPr/>
        </p:nvSpPr>
        <p:spPr>
          <a:xfrm>
            <a:off x="218821" y="1920555"/>
            <a:ext cx="8378846" cy="992579"/>
          </a:xfrm>
          <a:prstGeom prst="rect">
            <a:avLst/>
          </a:prstGeom>
          <a:noFill/>
        </p:spPr>
        <p:txBody>
          <a:bodyPr wrap="square" rtlCol="0">
            <a:spAutoFit/>
          </a:bodyPr>
          <a:lstStyle/>
          <a:p>
            <a:r>
              <a:rPr lang="en-US" sz="1500" b="1" dirty="0">
                <a:solidFill>
                  <a:schemeClr val="bg1"/>
                </a:solidFill>
              </a:rPr>
              <a:t> </a:t>
            </a:r>
          </a:p>
          <a:p>
            <a:pPr marL="214313" indent="-214313">
              <a:buFont typeface="Arial" panose="020B0604020202020204" pitchFamily="34" charset="0"/>
              <a:buChar char="•"/>
            </a:pPr>
            <a:endParaRPr lang="en-US" sz="1500" b="1" dirty="0">
              <a:solidFill>
                <a:schemeClr val="bg1"/>
              </a:solidFill>
            </a:endParaRPr>
          </a:p>
          <a:p>
            <a:endParaRPr lang="en-US" sz="1500" b="1" dirty="0">
              <a:solidFill>
                <a:schemeClr val="bg1"/>
              </a:solidFill>
            </a:endParaRPr>
          </a:p>
          <a:p>
            <a:pPr marL="214313" indent="-214313">
              <a:buFont typeface="Arial" panose="020B0604020202020204" pitchFamily="34" charset="0"/>
              <a:buChar char="•"/>
            </a:pPr>
            <a:endParaRPr lang="en-US" sz="1350" dirty="0">
              <a:solidFill>
                <a:schemeClr val="bg1"/>
              </a:solidFill>
            </a:endParaRPr>
          </a:p>
        </p:txBody>
      </p:sp>
      <p:pic>
        <p:nvPicPr>
          <p:cNvPr id="4" name="Picture 3">
            <a:extLst>
              <a:ext uri="{FF2B5EF4-FFF2-40B4-BE49-F238E27FC236}">
                <a16:creationId xmlns:a16="http://schemas.microsoft.com/office/drawing/2014/main" id="{D427057A-2518-4649-FB3B-511CA56195EB}"/>
              </a:ext>
            </a:extLst>
          </p:cNvPr>
          <p:cNvPicPr>
            <a:picLocks noChangeAspect="1"/>
          </p:cNvPicPr>
          <p:nvPr/>
        </p:nvPicPr>
        <p:blipFill>
          <a:blip r:embed="rId2"/>
          <a:stretch>
            <a:fillRect/>
          </a:stretch>
        </p:blipFill>
        <p:spPr>
          <a:xfrm>
            <a:off x="109411" y="1869372"/>
            <a:ext cx="8925179" cy="2743276"/>
          </a:xfrm>
          <a:prstGeom prst="rect">
            <a:avLst/>
          </a:prstGeom>
        </p:spPr>
      </p:pic>
      <p:pic>
        <p:nvPicPr>
          <p:cNvPr id="6" name="Picture 5">
            <a:extLst>
              <a:ext uri="{FF2B5EF4-FFF2-40B4-BE49-F238E27FC236}">
                <a16:creationId xmlns:a16="http://schemas.microsoft.com/office/drawing/2014/main" id="{27AC9782-652A-6129-492F-3109A61C3F9E}"/>
              </a:ext>
            </a:extLst>
          </p:cNvPr>
          <p:cNvPicPr>
            <a:picLocks noChangeAspect="1"/>
          </p:cNvPicPr>
          <p:nvPr/>
        </p:nvPicPr>
        <p:blipFill>
          <a:blip r:embed="rId3"/>
          <a:stretch>
            <a:fillRect/>
          </a:stretch>
        </p:blipFill>
        <p:spPr>
          <a:xfrm>
            <a:off x="218821" y="4859568"/>
            <a:ext cx="8699025" cy="625532"/>
          </a:xfrm>
          <a:prstGeom prst="rect">
            <a:avLst/>
          </a:prstGeom>
        </p:spPr>
      </p:pic>
    </p:spTree>
    <p:extLst>
      <p:ext uri="{BB962C8B-B14F-4D97-AF65-F5344CB8AC3E}">
        <p14:creationId xmlns:p14="http://schemas.microsoft.com/office/powerpoint/2010/main" val="2829337159"/>
      </p:ext>
    </p:extLst>
  </p:cSld>
  <p:clrMapOvr>
    <a:masterClrMapping/>
  </p:clrMapOvr>
</p:sld>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61330</TotalTime>
  <Words>464</Words>
  <Application>Microsoft Macintosh PowerPoint</Application>
  <PresentationFormat>On-screen Show (4:3)</PresentationFormat>
  <Paragraphs>111</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Montserrat</vt:lpstr>
      <vt:lpstr>Clarity</vt:lpstr>
      <vt:lpstr>NSI Board Report</vt:lpstr>
      <vt:lpstr>Agenda</vt:lpstr>
      <vt:lpstr>Meeting Minutes – August 2024</vt:lpstr>
      <vt:lpstr>Financial Report – August 2024</vt:lpstr>
      <vt:lpstr>2025 Budget</vt:lpstr>
      <vt:lpstr>Reports</vt:lpstr>
      <vt:lpstr>CWE NSI  Executive Director Report  August 2024</vt:lpstr>
      <vt:lpstr>PowerPoint Presentation</vt:lpstr>
      <vt:lpstr>PowerPoint Presentation</vt:lpstr>
      <vt:lpstr>PowerPoint Presentation</vt:lpstr>
      <vt:lpstr>NSI Outreach:  August-Sept 2024 Update</vt:lpstr>
      <vt:lpstr>61 Total Individual Engagements between June-July 2024</vt:lpstr>
      <vt:lpstr>Locations of CWE NSI Outreach  Engagements between  June-July 2024:</vt:lpstr>
      <vt:lpstr>Maps – All Engagements</vt:lpstr>
      <vt:lpstr>Maps – East Loop, DeBaliviere Place</vt:lpstr>
      <vt:lpstr>Maps – FPSE</vt:lpstr>
      <vt:lpstr>Maps – Northern Area</vt:lpstr>
      <vt:lpstr>Maps – CWE North SBD</vt:lpstr>
      <vt:lpstr>Maps – CWE Southeast SBD, Cortex</vt:lpstr>
      <vt:lpstr>Maps – Medical Campus</vt:lpstr>
      <vt:lpstr>Community Interaction</vt:lpstr>
      <vt:lpstr>Chestnut Healthcare </vt:lpstr>
    </vt:vector>
  </TitlesOfParts>
  <Company>NSI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Deputy Director Report</dc:title>
  <dc:creator>Sarah W</dc:creator>
  <cp:lastModifiedBy>Sarah Wickenhauser</cp:lastModifiedBy>
  <cp:revision>360</cp:revision>
  <cp:lastPrinted>2023-02-13T15:48:52Z</cp:lastPrinted>
  <dcterms:created xsi:type="dcterms:W3CDTF">2018-03-05T20:29:47Z</dcterms:created>
  <dcterms:modified xsi:type="dcterms:W3CDTF">2024-09-13T21:18:31Z</dcterms:modified>
</cp:coreProperties>
</file>