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32"/>
  </p:notesMasterIdLst>
  <p:handoutMasterIdLst>
    <p:handoutMasterId r:id="rId33"/>
  </p:handoutMasterIdLst>
  <p:sldIdLst>
    <p:sldId id="256" r:id="rId2"/>
    <p:sldId id="260" r:id="rId3"/>
    <p:sldId id="275" r:id="rId4"/>
    <p:sldId id="278" r:id="rId5"/>
    <p:sldId id="287" r:id="rId6"/>
    <p:sldId id="288" r:id="rId7"/>
    <p:sldId id="281" r:id="rId8"/>
    <p:sldId id="289" r:id="rId9"/>
    <p:sldId id="296" r:id="rId10"/>
    <p:sldId id="299" r:id="rId11"/>
    <p:sldId id="262" r:id="rId12"/>
    <p:sldId id="273" r:id="rId13"/>
    <p:sldId id="276" r:id="rId14"/>
    <p:sldId id="284" r:id="rId15"/>
    <p:sldId id="274" r:id="rId16"/>
    <p:sldId id="300" r:id="rId17"/>
    <p:sldId id="301" r:id="rId18"/>
    <p:sldId id="285" r:id="rId19"/>
    <p:sldId id="302" r:id="rId20"/>
    <p:sldId id="258" r:id="rId21"/>
    <p:sldId id="270" r:id="rId22"/>
    <p:sldId id="303" r:id="rId23"/>
    <p:sldId id="261" r:id="rId24"/>
    <p:sldId id="304" r:id="rId25"/>
    <p:sldId id="263" r:id="rId26"/>
    <p:sldId id="264" r:id="rId27"/>
    <p:sldId id="266" r:id="rId28"/>
    <p:sldId id="267" r:id="rId29"/>
    <p:sldId id="269" r:id="rId30"/>
    <p:sldId id="27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3"/>
    <p:restoredTop sz="94694"/>
  </p:normalViewPr>
  <p:slideViewPr>
    <p:cSldViewPr snapToGrid="0" snapToObjects="1">
      <p:cViewPr varScale="1">
        <p:scale>
          <a:sx n="121" d="100"/>
          <a:sy n="121" d="100"/>
        </p:scale>
        <p:origin x="1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'[Oct 12-Nov 12.xlsx]Demo'!$B$1</c:f>
              <c:strCache>
                <c:ptCount val="1"/>
                <c:pt idx="0">
                  <c:v>60</c:v>
                </c:pt>
              </c:strCache>
            </c:strRef>
          </c:tx>
          <c:spPr>
            <a:solidFill>
              <a:schemeClr val="accent1"/>
            </a:solidFill>
            <a:ln>
              <a:noFill/>
            </a:ln>
            <a:effectLst/>
          </c:spPr>
          <c:invertIfNegative val="0"/>
          <c:dLbls>
            <c:dLbl>
              <c:idx val="0"/>
              <c:tx>
                <c:rich>
                  <a:bodyPr/>
                  <a:lstStyle/>
                  <a:p>
                    <a:r>
                      <a:rPr lang="en-US"/>
                      <a:t>48</a:t>
                    </a:r>
                  </a:p>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11-4823-A697-9698AEF20C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'[Oct 12-Nov 12.xlsx]Demo'!$A$2:$A$4</c:f>
              <c:strCache>
                <c:ptCount val="3"/>
                <c:pt idx="0">
                  <c:v>Unduplicated Individuals </c:v>
                </c:pt>
                <c:pt idx="1">
                  <c:v>Recurrent Individuals </c:v>
                </c:pt>
                <c:pt idx="2">
                  <c:v>Average Time Spent with each Individual (minutes)</c:v>
                </c:pt>
              </c:strCache>
            </c:strRef>
          </c:cat>
          <c:val>
            <c:numRef>
              <c:f>'[Oct 12-Nov 12.xlsx]Demo'!$B$2:$B$4</c:f>
              <c:numCache>
                <c:formatCode>General</c:formatCode>
                <c:ptCount val="3"/>
                <c:pt idx="0">
                  <c:v>47</c:v>
                </c:pt>
                <c:pt idx="1">
                  <c:v>13</c:v>
                </c:pt>
                <c:pt idx="2">
                  <c:v>12</c:v>
                </c:pt>
              </c:numCache>
            </c:numRef>
          </c:val>
          <c:extLst>
            <c:ext xmlns:c16="http://schemas.microsoft.com/office/drawing/2014/chart" uri="{C3380CC4-5D6E-409C-BE32-E72D297353CC}">
              <c16:uniqueId val="{00000000-1511-4823-A697-9698AEF20C65}"/>
            </c:ext>
          </c:extLst>
        </c:ser>
        <c:dLbls>
          <c:dLblPos val="outEnd"/>
          <c:showLegendKey val="0"/>
          <c:showVal val="1"/>
          <c:showCatName val="0"/>
          <c:showSerName val="0"/>
          <c:showPercent val="0"/>
          <c:showBubbleSize val="0"/>
        </c:dLbls>
        <c:gapWidth val="33"/>
        <c:overlap val="-30"/>
        <c:axId val="1828357776"/>
        <c:axId val="1813775152"/>
      </c:barChart>
      <c:catAx>
        <c:axId val="182835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3775152"/>
        <c:crosses val="autoZero"/>
        <c:auto val="1"/>
        <c:lblAlgn val="ctr"/>
        <c:lblOffset val="100"/>
        <c:noMultiLvlLbl val="0"/>
      </c:catAx>
      <c:valAx>
        <c:axId val="18137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60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835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Gender: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v>Field2</c:v>
          </c:tx>
          <c:explosion val="1"/>
          <c:dPt>
            <c:idx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1-0824-4904-A4D6-B93FC465D990}"/>
              </c:ext>
            </c:extLst>
          </c:dPt>
          <c:dPt>
            <c:idx val="1"/>
            <c:bubble3D val="0"/>
            <c:spPr>
              <a:gradFill rotWithShape="1">
                <a:gsLst>
                  <a:gs pos="0">
                    <a:schemeClr val="accent2">
                      <a:shade val="70000"/>
                      <a:satMod val="150000"/>
                    </a:schemeClr>
                  </a:gs>
                  <a:gs pos="34000">
                    <a:schemeClr val="accent2">
                      <a:shade val="70000"/>
                      <a:satMod val="140000"/>
                    </a:schemeClr>
                  </a:gs>
                  <a:gs pos="70000">
                    <a:schemeClr val="accent2">
                      <a:tint val="100000"/>
                      <a:shade val="90000"/>
                      <a:satMod val="140000"/>
                    </a:schemeClr>
                  </a:gs>
                  <a:gs pos="100000">
                    <a:schemeClr val="accent2">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3-0824-4904-A4D6-B93FC465D990}"/>
              </c:ext>
            </c:extLst>
          </c:dPt>
          <c:dLbls>
            <c:dLbl>
              <c:idx val="0"/>
              <c:tx>
                <c:rich>
                  <a:bodyPr/>
                  <a:lstStyle/>
                  <a:p>
                    <a:r>
                      <a:rPr lang="en-US" dirty="0"/>
                      <a:t>14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24-4904-A4D6-B93FC465D990}"/>
                </c:ext>
              </c:extLst>
            </c:dLbl>
            <c:dLbl>
              <c:idx val="1"/>
              <c:layout>
                <c:manualLayout>
                  <c:x val="0.11944444444444434"/>
                  <c:y val="-0.1656506999125109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24-4904-A4D6-B93FC465D99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'https://netorg2247289-my.sharepoint.com/personal/aferguson_cwensi_com/Documents/[NSI Outreach Stat Sheet, Excel (1) copy.xlsx]Sheet11'!$D$2:$D$3</c:f>
              <c:strCache>
                <c:ptCount val="2"/>
                <c:pt idx="0">
                  <c:v>Females</c:v>
                </c:pt>
                <c:pt idx="1">
                  <c:v>Males</c:v>
                </c:pt>
              </c:strCache>
            </c:strRef>
          </c:cat>
          <c:val>
            <c:numRef>
              <c:f>'https://netorg2247289-my.sharepoint.com/personal/aferguson_cwensi_com/Documents/[NSI Outreach Stat Sheet, Excel (1) copy.xlsx]Sheet11'!$E$2:$E$3</c:f>
              <c:numCache>
                <c:formatCode>General</c:formatCode>
                <c:ptCount val="2"/>
                <c:pt idx="0">
                  <c:v>13</c:v>
                </c:pt>
                <c:pt idx="1">
                  <c:v>47</c:v>
                </c:pt>
              </c:numCache>
            </c:numRef>
          </c:val>
          <c:extLst>
            <c:ext xmlns:c16="http://schemas.microsoft.com/office/drawing/2014/chart" uri="{C3380CC4-5D6E-409C-BE32-E72D297353CC}">
              <c16:uniqueId val="{00000004-0824-4904-A4D6-B93FC465D9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Gender:</a:t>
            </a:r>
            <a:r>
              <a:rPr lang="en-US" baseline="0"/>
              <a: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br>
              <a:rPr lang="en-US" sz="1600" baseline="0" dirty="0"/>
            </a:br>
            <a:endParaRPr lang="en-US" sz="1600" dirty="0"/>
          </a:p>
        </c:rich>
      </c:tx>
      <c:layout>
        <c:manualLayout>
          <c:xMode val="edge"/>
          <c:yMode val="edge"/>
          <c:x val="0.32099281882273628"/>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D2D2D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ED7331"/>
          </a:solidFill>
          <a:ln>
            <a:noFill/>
          </a:ln>
          <a:effectLst/>
        </c:spPr>
      </c:pivotFmt>
    </c:pivotFmts>
    <c:plotArea>
      <c:layout/>
      <c:barChart>
        <c:barDir val="bar"/>
        <c:grouping val="clustered"/>
        <c:varyColors val="0"/>
        <c:ser>
          <c:idx val="0"/>
          <c:order val="0"/>
          <c:tx>
            <c:v>Total</c:v>
          </c:tx>
          <c:spPr>
            <a:solidFill>
              <a:srgbClr val="D2D2D2"/>
            </a:solidFill>
            <a:ln>
              <a:noFill/>
            </a:ln>
            <a:effectLst/>
          </c:spPr>
          <c:invertIfNegative val="0"/>
          <c:dPt>
            <c:idx val="0"/>
            <c:invertIfNegative val="0"/>
            <c:bubble3D val="0"/>
            <c:spPr>
              <a:solidFill>
                <a:srgbClr val="ED7331"/>
              </a:solidFill>
              <a:ln>
                <a:noFill/>
              </a:ln>
              <a:effectLst/>
            </c:spPr>
            <c:extLst>
              <c:ext xmlns:c16="http://schemas.microsoft.com/office/drawing/2014/chart" uri="{C3380CC4-5D6E-409C-BE32-E72D297353CC}">
                <c16:uniqueId val="{00000001-7EB3-444E-BED9-B83FEA4CFA3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1"/>
              <c:pt idx="0">
                <c:v>North SBD </c:v>
              </c:pt>
              <c:pt idx="1">
                <c:v>Southeast SBD</c:v>
              </c:pt>
              <c:pt idx="2">
                <c:v>East Loop CID </c:v>
              </c:pt>
              <c:pt idx="3">
                <c:v>South SBD </c:v>
              </c:pt>
              <c:pt idx="4">
                <c:v>North SBD</c:v>
              </c:pt>
              <c:pt idx="5">
                <c:v>Wash U. Medical </c:v>
              </c:pt>
              <c:pt idx="6">
                <c:v>FPSE </c:v>
              </c:pt>
              <c:pt idx="7">
                <c:v>Waterman Lake SBD </c:v>
              </c:pt>
              <c:pt idx="8">
                <c:v>Barnes</c:v>
              </c:pt>
              <c:pt idx="9">
                <c:v>St. Louis City </c:v>
              </c:pt>
              <c:pt idx="10">
                <c:v>DBP </c:v>
              </c:pt>
            </c:strLit>
          </c:cat>
          <c:val>
            <c:numLit>
              <c:formatCode>General</c:formatCode>
              <c:ptCount val="11"/>
              <c:pt idx="0">
                <c:v>22</c:v>
              </c:pt>
              <c:pt idx="1">
                <c:v>8</c:v>
              </c:pt>
              <c:pt idx="2">
                <c:v>7</c:v>
              </c:pt>
              <c:pt idx="3">
                <c:v>6</c:v>
              </c:pt>
              <c:pt idx="4">
                <c:v>6</c:v>
              </c:pt>
              <c:pt idx="5">
                <c:v>3</c:v>
              </c:pt>
              <c:pt idx="6">
                <c:v>2</c:v>
              </c:pt>
              <c:pt idx="7">
                <c:v>2</c:v>
              </c:pt>
              <c:pt idx="8">
                <c:v>2</c:v>
              </c:pt>
              <c:pt idx="9">
                <c:v>1</c:v>
              </c:pt>
              <c:pt idx="10">
                <c:v>1</c:v>
              </c:pt>
            </c:numLit>
          </c:val>
          <c:extLst>
            <c:ext xmlns:c16="http://schemas.microsoft.com/office/drawing/2014/chart" uri="{C3380CC4-5D6E-409C-BE32-E72D297353CC}">
              <c16:uniqueId val="{00000002-7EB3-444E-BED9-B83FEA4CFA3B}"/>
            </c:ext>
          </c:extLst>
        </c:ser>
        <c:dLbls>
          <c:dLblPos val="outEnd"/>
          <c:showLegendKey val="0"/>
          <c:showVal val="1"/>
          <c:showCatName val="0"/>
          <c:showSerName val="0"/>
          <c:showPercent val="0"/>
          <c:showBubbleSize val="0"/>
        </c:dLbls>
        <c:gapWidth val="33"/>
        <c:overlap val="-30"/>
        <c:axId val="327142335"/>
        <c:axId val="162014431"/>
      </c:barChart>
      <c:catAx>
        <c:axId val="327142335"/>
        <c:scaling>
          <c:orientation val="maxMin"/>
        </c:scaling>
        <c:delete val="0"/>
        <c:axPos val="l"/>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014431"/>
        <c:crosses val="autoZero"/>
        <c:auto val="1"/>
        <c:lblAlgn val="ctr"/>
        <c:lblOffset val="100"/>
        <c:noMultiLvlLbl val="0"/>
      </c:catAx>
      <c:valAx>
        <c:axId val="16201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7142335"/>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0.16371</cdr:y>
    </cdr:to>
    <cdr:pic>
      <cdr:nvPicPr>
        <cdr:cNvPr id="2" name="chart">
          <a:extLst xmlns:a="http://schemas.openxmlformats.org/drawingml/2006/main">
            <a:ext uri="{FF2B5EF4-FFF2-40B4-BE49-F238E27FC236}">
              <a16:creationId xmlns:a16="http://schemas.microsoft.com/office/drawing/2014/main" id="{E7E8B1D8-39FD-85C6-0C6B-61C1F225A1F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9699577" cy="8108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10/17/24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10/17/24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10/17/24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10/17/24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alto.us/" TargetMode="External"/><Relationship Id="rId2" Type="http://schemas.openxmlformats.org/officeDocument/2006/relationships/hyperlink" Target="https://slmpd.org/mapping/" TargetMode="External"/><Relationship Id="rId1" Type="http://schemas.openxmlformats.org/officeDocument/2006/relationships/slideLayout" Target="../slideLayouts/slideLayout1.xml"/><Relationship Id="rId4" Type="http://schemas.openxmlformats.org/officeDocument/2006/relationships/hyperlink" Target="https://www.utilitr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October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5D596-A215-D873-9909-E95BEC4EC91B}"/>
              </a:ext>
            </a:extLst>
          </p:cNvPr>
          <p:cNvPicPr>
            <a:picLocks noChangeAspect="1"/>
          </p:cNvPicPr>
          <p:nvPr/>
        </p:nvPicPr>
        <p:blipFill>
          <a:blip r:embed="rId2"/>
          <a:stretch>
            <a:fillRect/>
          </a:stretch>
        </p:blipFill>
        <p:spPr>
          <a:xfrm>
            <a:off x="1393714" y="943314"/>
            <a:ext cx="6356572" cy="4971372"/>
          </a:xfrm>
          <a:prstGeom prst="rect">
            <a:avLst/>
          </a:prstGeom>
        </p:spPr>
      </p:pic>
    </p:spTree>
    <p:extLst>
      <p:ext uri="{BB962C8B-B14F-4D97-AF65-F5344CB8AC3E}">
        <p14:creationId xmlns:p14="http://schemas.microsoft.com/office/powerpoint/2010/main" val="279683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3"/>
            <a:ext cx="7772400" cy="742949"/>
          </a:xfrm>
        </p:spPr>
        <p:txBody>
          <a:bodyPr>
            <a:normAutofit fontScale="90000"/>
          </a:bodyPr>
          <a:lstStyle/>
          <a:p>
            <a:r>
              <a:rPr lang="en-US" sz="4800" dirty="0"/>
              <a:t>NSI Camera Project</a:t>
            </a:r>
          </a:p>
        </p:txBody>
      </p:sp>
      <p:sp>
        <p:nvSpPr>
          <p:cNvPr id="3" name="Subtitle 2"/>
          <p:cNvSpPr>
            <a:spLocks noGrp="1"/>
          </p:cNvSpPr>
          <p:nvPr>
            <p:ph type="subTitle" idx="1"/>
          </p:nvPr>
        </p:nvSpPr>
        <p:spPr>
          <a:xfrm>
            <a:off x="0" y="3143250"/>
            <a:ext cx="9144000" cy="249555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2"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2514600"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867400" y="3581401"/>
            <a:ext cx="3099389" cy="1921907"/>
          </a:xfrm>
          <a:prstGeom prst="rect">
            <a:avLst/>
          </a:prstGeom>
          <a:noFill/>
          <a:ln w="9525">
            <a:noFill/>
            <a:miter lim="800000"/>
            <a:headEnd/>
            <a:tailEnd/>
          </a:ln>
        </p:spPr>
      </p:pic>
      <p:sp>
        <p:nvSpPr>
          <p:cNvPr id="9" name="TextBox 8"/>
          <p:cNvSpPr txBox="1"/>
          <p:nvPr/>
        </p:nvSpPr>
        <p:spPr>
          <a:xfrm>
            <a:off x="5486400" y="5867400"/>
            <a:ext cx="3429000" cy="369332"/>
          </a:xfrm>
          <a:prstGeom prst="rect">
            <a:avLst/>
          </a:prstGeom>
          <a:noFill/>
        </p:spPr>
        <p:txBody>
          <a:bodyPr wrap="square" rtlCol="0">
            <a:spAutoFit/>
          </a:bodyPr>
          <a:lstStyle/>
          <a:p>
            <a:r>
              <a:rPr lang="en-US" dirty="0"/>
              <a:t>October 21, 2024</a:t>
            </a:r>
          </a:p>
        </p:txBody>
      </p:sp>
    </p:spTree>
    <p:extLst>
      <p:ext uri="{BB962C8B-B14F-4D97-AF65-F5344CB8AC3E}">
        <p14:creationId xmlns:p14="http://schemas.microsoft.com/office/powerpoint/2010/main" val="303720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2380" y="10"/>
            <a:ext cx="9144000" cy="6857990"/>
          </a:xfrm>
          <a:prstGeom prst="rect">
            <a:avLst/>
          </a:prstGeom>
        </p:spPr>
      </p:pic>
      <p:sp>
        <p:nvSpPr>
          <p:cNvPr id="5" name="Title 4"/>
          <p:cNvSpPr>
            <a:spLocks noGrp="1"/>
          </p:cNvSpPr>
          <p:nvPr>
            <p:ph type="title"/>
          </p:nvPr>
        </p:nvSpPr>
        <p:spPr>
          <a:xfrm>
            <a:off x="513159" y="4487332"/>
            <a:ext cx="6400800" cy="1507067"/>
          </a:xfrm>
        </p:spPr>
        <p:txBody>
          <a:bodyPr>
            <a:normAutofit fontScale="90000"/>
          </a:bodyPr>
          <a:lstStyle/>
          <a:p>
            <a:pPr>
              <a:lnSpc>
                <a:spcPct val="90000"/>
              </a:lnSpc>
            </a:pPr>
            <a:br>
              <a:rPr lang="en-US" dirty="0"/>
            </a:br>
            <a:r>
              <a:rPr lang="en-US" i="1" u="sng" dirty="0"/>
              <a:t>Camera Management Information:</a:t>
            </a:r>
          </a:p>
        </p:txBody>
      </p:sp>
      <p:sp>
        <p:nvSpPr>
          <p:cNvPr id="6" name="Content Placeholder 5"/>
          <p:cNvSpPr>
            <a:spLocks noGrp="1"/>
          </p:cNvSpPr>
          <p:nvPr>
            <p:ph idx="1"/>
          </p:nvPr>
        </p:nvSpPr>
        <p:spPr>
          <a:xfrm>
            <a:off x="513158" y="381000"/>
            <a:ext cx="7640241" cy="3920067"/>
          </a:xfrm>
        </p:spPr>
        <p:txBody>
          <a:bodyPr>
            <a:normAutofit/>
          </a:bodyPr>
          <a:lstStyle/>
          <a:p>
            <a:pPr>
              <a:lnSpc>
                <a:spcPct val="90000"/>
              </a:lnSpc>
            </a:pPr>
            <a:r>
              <a:rPr lang="en-US" sz="2000" dirty="0">
                <a:solidFill>
                  <a:schemeClr val="tx1"/>
                </a:solidFill>
                <a:latin typeface="Times New Roman" pitchFamily="18" charset="0"/>
                <a:cs typeface="Times New Roman" pitchFamily="18" charset="0"/>
              </a:rPr>
              <a:t>The Central West End neighborhood has 31 camera sites with </a:t>
            </a:r>
            <a:r>
              <a:rPr lang="en-US" sz="2000" dirty="0">
                <a:latin typeface="Times New Roman" pitchFamily="18" charset="0"/>
                <a:cs typeface="Times New Roman" pitchFamily="18" charset="0"/>
              </a:rPr>
              <a:t>206</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366</a:t>
            </a:r>
            <a:r>
              <a:rPr lang="en-US" sz="2000" dirty="0">
                <a:solidFill>
                  <a:schemeClr val="tx1"/>
                </a:solidFill>
                <a:latin typeface="Times New Roman" pitchFamily="18" charset="0"/>
                <a:cs typeface="Times New Roman" pitchFamily="18" charset="0"/>
              </a:rPr>
              <a:t> views and 1 Flock camera.</a:t>
            </a:r>
          </a:p>
          <a:p>
            <a:pPr>
              <a:lnSpc>
                <a:spcPct val="90000"/>
              </a:lnSpc>
            </a:pPr>
            <a:r>
              <a:rPr lang="en-US" sz="2000" dirty="0">
                <a:solidFill>
                  <a:schemeClr val="tx1"/>
                </a:solidFill>
                <a:latin typeface="Times New Roman" pitchFamily="18" charset="0"/>
                <a:cs typeface="Times New Roman" pitchFamily="18" charset="0"/>
              </a:rPr>
              <a:t>DeBaliviere has 6 sites with 40 cameras having 68 camera views.  </a:t>
            </a:r>
          </a:p>
          <a:p>
            <a:pPr>
              <a:lnSpc>
                <a:spcPct val="90000"/>
              </a:lnSpc>
            </a:pPr>
            <a:r>
              <a:rPr lang="en-US" sz="2000" dirty="0">
                <a:solidFill>
                  <a:schemeClr val="tx1"/>
                </a:solidFill>
                <a:latin typeface="Times New Roman" pitchFamily="18" charset="0"/>
                <a:cs typeface="Times New Roman" pitchFamily="18" charset="0"/>
              </a:rPr>
              <a:t>FPSE has 15 sites with </a:t>
            </a:r>
            <a:r>
              <a:rPr lang="en-US" sz="2000" dirty="0">
                <a:latin typeface="Times New Roman" pitchFamily="18" charset="0"/>
                <a:cs typeface="Times New Roman" pitchFamily="18" charset="0"/>
              </a:rPr>
              <a:t>75</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171</a:t>
            </a:r>
            <a:r>
              <a:rPr lang="en-US" sz="2000" dirty="0">
                <a:solidFill>
                  <a:schemeClr val="tx1"/>
                </a:solidFill>
                <a:latin typeface="Times New Roman" pitchFamily="18" charset="0"/>
                <a:cs typeface="Times New Roman" pitchFamily="18" charset="0"/>
              </a:rPr>
              <a:t> camera views and 4 Flock cameras.</a:t>
            </a:r>
          </a:p>
          <a:p>
            <a:pPr>
              <a:lnSpc>
                <a:spcPct val="90000"/>
              </a:lnSpc>
            </a:pPr>
            <a:r>
              <a:rPr lang="en-US" sz="2000" dirty="0">
                <a:solidFill>
                  <a:schemeClr val="tx1"/>
                </a:solidFill>
                <a:latin typeface="Times New Roman" pitchFamily="18" charset="0"/>
                <a:cs typeface="Times New Roman" pitchFamily="18" charset="0"/>
              </a:rPr>
              <a:t>Loop East: (2) Camera sites with 10 cameras with 26 camera views.</a:t>
            </a:r>
          </a:p>
          <a:p>
            <a:pPr>
              <a:lnSpc>
                <a:spcPct val="90000"/>
              </a:lnSpc>
            </a:pPr>
            <a:r>
              <a:rPr lang="en-US" sz="2000" dirty="0">
                <a:solidFill>
                  <a:schemeClr val="tx1"/>
                </a:solidFill>
                <a:latin typeface="Times New Roman" pitchFamily="18" charset="0"/>
                <a:cs typeface="Times New Roman" pitchFamily="18" charset="0"/>
              </a:rPr>
              <a:t>Total Number of Camera Sites: </a:t>
            </a:r>
            <a:r>
              <a:rPr lang="en-US" sz="2000" dirty="0">
                <a:latin typeface="Times New Roman" pitchFamily="18" charset="0"/>
                <a:cs typeface="Times New Roman" pitchFamily="18" charset="0"/>
              </a:rPr>
              <a:t>54</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Cameras: </a:t>
            </a:r>
            <a:r>
              <a:rPr lang="en-US" sz="2000" dirty="0">
                <a:latin typeface="Times New Roman" pitchFamily="18" charset="0"/>
                <a:cs typeface="Times New Roman" pitchFamily="18" charset="0"/>
              </a:rPr>
              <a:t>327</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 Views: </a:t>
            </a:r>
            <a:r>
              <a:rPr lang="en-US" sz="2000" dirty="0">
                <a:latin typeface="Times New Roman" pitchFamily="18" charset="0"/>
                <a:cs typeface="Times New Roman" pitchFamily="18" charset="0"/>
              </a:rPr>
              <a:t>618</a:t>
            </a:r>
            <a:r>
              <a:rPr lang="en-US" sz="2000" dirty="0">
                <a:solidFill>
                  <a:schemeClr val="tx1"/>
                </a:solidFill>
                <a:latin typeface="Times New Roman" pitchFamily="18" charset="0"/>
                <a:cs typeface="Times New Roman" pitchFamily="18" charset="0"/>
              </a:rPr>
              <a:t> </a:t>
            </a:r>
          </a:p>
          <a:p>
            <a:pPr>
              <a:lnSpc>
                <a:spcPct val="90000"/>
              </a:lnSpc>
            </a:pPr>
            <a:r>
              <a:rPr lang="en-US" sz="2000" dirty="0">
                <a:solidFill>
                  <a:schemeClr val="tx1"/>
                </a:solidFill>
                <a:latin typeface="Times New Roman" pitchFamily="18" charset="0"/>
                <a:cs typeface="Times New Roman" pitchFamily="18" charset="0"/>
              </a:rPr>
              <a:t>Total Number of Flock Cameras: 5</a:t>
            </a:r>
          </a:p>
          <a:p>
            <a:pPr>
              <a:lnSpc>
                <a:spcPct val="90000"/>
              </a:lnSpc>
              <a:buNone/>
            </a:pPr>
            <a:endParaRPr lang="en-US" sz="1700" dirty="0">
              <a:solidFill>
                <a:schemeClr val="tx1"/>
              </a:solidFill>
              <a:latin typeface="Times New Roman" pitchFamily="18" charset="0"/>
              <a:cs typeface="Times New Roman" pitchFamily="18" charset="0"/>
            </a:endParaRPr>
          </a:p>
          <a:p>
            <a:pPr>
              <a:lnSpc>
                <a:spcPct val="90000"/>
              </a:lnSpc>
              <a:buNone/>
            </a:pPr>
            <a:endParaRPr lang="en-US" sz="1700" dirty="0">
              <a:solidFill>
                <a:schemeClr val="tx1"/>
              </a:solidFill>
            </a:endParaRPr>
          </a:p>
        </p:txBody>
      </p:sp>
    </p:spTree>
    <p:extLst>
      <p:ext uri="{BB962C8B-B14F-4D97-AF65-F5344CB8AC3E}">
        <p14:creationId xmlns:p14="http://schemas.microsoft.com/office/powerpoint/2010/main" val="41828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chor="t">
            <a:normAutofit/>
          </a:bodyPr>
          <a:lstStyle/>
          <a:p>
            <a:pPr algn="ctr"/>
            <a:r>
              <a:rPr lang="en-US" sz="2800" b="1" u="sng" dirty="0">
                <a:solidFill>
                  <a:schemeClr val="tx1"/>
                </a:solidFill>
              </a:rPr>
              <a:t>Camera Review Information</a:t>
            </a:r>
          </a:p>
        </p:txBody>
      </p:sp>
      <p:sp>
        <p:nvSpPr>
          <p:cNvPr id="3" name="Content Placeholder 2"/>
          <p:cNvSpPr>
            <a:spLocks noGrp="1"/>
          </p:cNvSpPr>
          <p:nvPr>
            <p:ph idx="1"/>
          </p:nvPr>
        </p:nvSpPr>
        <p:spPr>
          <a:xfrm>
            <a:off x="461481" y="918681"/>
            <a:ext cx="8229600" cy="5791200"/>
          </a:xfrm>
        </p:spPr>
        <p:txBody>
          <a:bodyPr anchor="t"/>
          <a:lstStyle/>
          <a:p>
            <a:pPr>
              <a:lnSpc>
                <a:spcPct val="90000"/>
              </a:lnSpc>
            </a:pPr>
            <a:r>
              <a:rPr lang="en-US" sz="2800" dirty="0">
                <a:latin typeface="Times New Roman" pitchFamily="18" charset="0"/>
                <a:cs typeface="Times New Roman" pitchFamily="18" charset="0"/>
              </a:rPr>
              <a:t>From January 1, 2024 to October 21, 2024 </a:t>
            </a:r>
          </a:p>
          <a:p>
            <a:pPr>
              <a:lnSpc>
                <a:spcPct val="90000"/>
              </a:lnSpc>
            </a:pPr>
            <a:r>
              <a:rPr lang="en-US" sz="2800" dirty="0">
                <a:latin typeface="Times New Roman" pitchFamily="18" charset="0"/>
                <a:cs typeface="Times New Roman" pitchFamily="18" charset="0"/>
              </a:rPr>
              <a:t>Total camera reviews: 133</a:t>
            </a:r>
          </a:p>
          <a:p>
            <a:pPr>
              <a:lnSpc>
                <a:spcPct val="90000"/>
              </a:lnSpc>
            </a:pPr>
            <a:r>
              <a:rPr lang="en-US" sz="2800" dirty="0">
                <a:latin typeface="Times New Roman" pitchFamily="18" charset="0"/>
                <a:cs typeface="Times New Roman" pitchFamily="18" charset="0"/>
              </a:rPr>
              <a:t>Total arrests relative to reviews: 35</a:t>
            </a:r>
          </a:p>
          <a:p>
            <a:pPr>
              <a:lnSpc>
                <a:spcPct val="90000"/>
              </a:lnSpc>
            </a:pPr>
            <a:r>
              <a:rPr lang="en-US" sz="2800" dirty="0">
                <a:latin typeface="Times New Roman" pitchFamily="18" charset="0"/>
                <a:cs typeface="Times New Roman" pitchFamily="18" charset="0"/>
              </a:rPr>
              <a:t>Total wanted(s): 3</a:t>
            </a:r>
          </a:p>
          <a:p>
            <a:pPr>
              <a:lnSpc>
                <a:spcPct val="90000"/>
              </a:lnSpc>
            </a:pPr>
            <a:r>
              <a:rPr lang="en-US" sz="2800"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41997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u="sng" dirty="0"/>
              <a:t>Pending Projects</a:t>
            </a:r>
          </a:p>
        </p:txBody>
      </p:sp>
      <p:sp>
        <p:nvSpPr>
          <p:cNvPr id="3" name="Content Placeholder 2"/>
          <p:cNvSpPr>
            <a:spLocks noGrp="1"/>
          </p:cNvSpPr>
          <p:nvPr>
            <p:ph idx="1"/>
          </p:nvPr>
        </p:nvSpPr>
        <p:spPr>
          <a:xfrm>
            <a:off x="457200" y="990600"/>
            <a:ext cx="8229600" cy="5625859"/>
          </a:xfrm>
        </p:spPr>
        <p:txBody>
          <a:bodyPr>
            <a:normAutofit/>
          </a:bodyPr>
          <a:lstStyle/>
          <a:p>
            <a:r>
              <a:rPr lang="en-US" dirty="0"/>
              <a:t>398 N. Euclid- Establish a new camera site at this location. (Complete)</a:t>
            </a:r>
          </a:p>
          <a:p>
            <a:r>
              <a:rPr lang="en-US" dirty="0"/>
              <a:t>625 N. Euclid- Establish New site. Complete</a:t>
            </a:r>
          </a:p>
          <a:p>
            <a:r>
              <a:rPr lang="en-US" dirty="0"/>
              <a:t>4500 Olive- Establish a new camera site. Complete.</a:t>
            </a:r>
          </a:p>
          <a:p>
            <a:r>
              <a:rPr lang="en-US" dirty="0"/>
              <a:t>4818 Olive- Camera system upgrade. Approved.</a:t>
            </a:r>
          </a:p>
          <a:p>
            <a:r>
              <a:rPr lang="en-US" dirty="0"/>
              <a:t>400 N. Euclid- Establish a new camera site.</a:t>
            </a:r>
          </a:p>
          <a:p>
            <a:r>
              <a:rPr lang="en-US" dirty="0"/>
              <a:t>405 N. Euclid- Camera system upgrade. Approved.</a:t>
            </a:r>
          </a:p>
          <a:p>
            <a:r>
              <a:rPr lang="en-US" dirty="0"/>
              <a:t>4701 McPherson- Camera system Upgrade. Approved.</a:t>
            </a:r>
          </a:p>
          <a:p>
            <a:endParaRPr lang="en-US" dirty="0"/>
          </a:p>
        </p:txBody>
      </p:sp>
    </p:spTree>
    <p:extLst>
      <p:ext uri="{BB962C8B-B14F-4D97-AF65-F5344CB8AC3E}">
        <p14:creationId xmlns:p14="http://schemas.microsoft.com/office/powerpoint/2010/main" val="37430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US" sz="2800" b="1" u="sng" dirty="0">
                <a:solidFill>
                  <a:schemeClr val="tx1"/>
                </a:solidFill>
              </a:rPr>
              <a:t>Pending Camera Projects</a:t>
            </a:r>
          </a:p>
        </p:txBody>
      </p:sp>
      <p:sp>
        <p:nvSpPr>
          <p:cNvPr id="3" name="Content Placeholder 2"/>
          <p:cNvSpPr>
            <a:spLocks noGrp="1"/>
          </p:cNvSpPr>
          <p:nvPr>
            <p:ph idx="1"/>
          </p:nvPr>
        </p:nvSpPr>
        <p:spPr>
          <a:xfrm>
            <a:off x="228600" y="838200"/>
            <a:ext cx="8686800" cy="5791199"/>
          </a:xfrm>
          <a:ln>
            <a:solidFill>
              <a:srgbClr val="FFFF00"/>
            </a:solidFill>
          </a:ln>
        </p:spPr>
        <p:txBody>
          <a:bodyPr>
            <a:normAutofit fontScale="77500" lnSpcReduction="20000"/>
          </a:bodyPr>
          <a:lstStyle/>
          <a:p>
            <a:r>
              <a:rPr lang="en-US" sz="3400" dirty="0"/>
              <a:t>4255 West Pine (</a:t>
            </a:r>
            <a:r>
              <a:rPr lang="en-US" sz="3400" dirty="0" err="1"/>
              <a:t>Rejis</a:t>
            </a:r>
            <a:r>
              <a:rPr lang="en-US" sz="3400" dirty="0"/>
              <a:t>)- Upgrade external cameras on building and install pole at intersection- On Hold. </a:t>
            </a:r>
          </a:p>
          <a:p>
            <a:r>
              <a:rPr lang="en-US" sz="3400" dirty="0"/>
              <a:t>Recommendation for Camera upgrades and establish new sites in the CWE South SBD and Euclid South CID. (Complete)</a:t>
            </a:r>
          </a:p>
          <a:p>
            <a:r>
              <a:rPr lang="en-US" sz="3400" dirty="0"/>
              <a:t>#18 N. Kingshighway- Site Survey</a:t>
            </a:r>
          </a:p>
          <a:p>
            <a:r>
              <a:rPr lang="en-US" sz="3400" dirty="0"/>
              <a:t>#40 N. Kingshighway- Site Survey</a:t>
            </a:r>
          </a:p>
          <a:p>
            <a:r>
              <a:rPr lang="en-US" dirty="0">
                <a:solidFill>
                  <a:srgbClr val="FF0000"/>
                </a:solidFill>
              </a:rPr>
              <a:t>286 </a:t>
            </a:r>
            <a:r>
              <a:rPr lang="en-US" dirty="0" err="1">
                <a:solidFill>
                  <a:srgbClr val="FF0000"/>
                </a:solidFill>
              </a:rPr>
              <a:t>DeBaliviere</a:t>
            </a:r>
            <a:r>
              <a:rPr lang="en-US" dirty="0">
                <a:solidFill>
                  <a:srgbClr val="FF0000"/>
                </a:solidFill>
              </a:rPr>
              <a:t>- </a:t>
            </a:r>
            <a:r>
              <a:rPr lang="en-US" dirty="0"/>
              <a:t>The camera system at this location is in need of an overhaul. The system was installed over 6 years ago. Cameras are </a:t>
            </a:r>
            <a:r>
              <a:rPr lang="en-US" dirty="0" err="1"/>
              <a:t>Dahua</a:t>
            </a:r>
            <a:r>
              <a:rPr lang="en-US" dirty="0"/>
              <a:t> &amp; are not NDAA  compliant (</a:t>
            </a:r>
            <a:r>
              <a:rPr lang="en-US" b="1" dirty="0"/>
              <a:t>NDAA (National Defense Authorization Act</a:t>
            </a:r>
            <a:r>
              <a:rPr lang="en-US" dirty="0"/>
              <a:t>. Recommend system upgrade. The NVR is currently malfunctioning and only has 4TB of storage. End of Life for equipment is 5-7 years. Schedule a site visit with camera vendor and electrician. Present proposal to SBD.</a:t>
            </a:r>
          </a:p>
          <a:p>
            <a:r>
              <a:rPr lang="en-US" dirty="0"/>
              <a:t>In March 2021, the Federal Communications Commission (FCC) concluded that </a:t>
            </a:r>
            <a:r>
              <a:rPr lang="en-US" dirty="0" err="1"/>
              <a:t>Dahua</a:t>
            </a:r>
            <a:r>
              <a:rPr lang="en-US" dirty="0"/>
              <a:t> and four other Chinese peers -- the same companies as on the 2019 NDAA list -- "pose an unacceptable risk to U.S. national security or the security and safety of U.S. persons.“</a:t>
            </a:r>
          </a:p>
          <a:p>
            <a:pPr>
              <a:buNone/>
            </a:pPr>
            <a:endParaRPr lang="en-US" dirty="0"/>
          </a:p>
        </p:txBody>
      </p:sp>
    </p:spTree>
    <p:extLst>
      <p:ext uri="{BB962C8B-B14F-4D97-AF65-F5344CB8AC3E}">
        <p14:creationId xmlns:p14="http://schemas.microsoft.com/office/powerpoint/2010/main" val="246362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chor="t">
            <a:normAutofit fontScale="90000"/>
          </a:bodyPr>
          <a:lstStyle/>
          <a:p>
            <a:pPr algn="l"/>
            <a:r>
              <a:rPr lang="en-US" sz="2800" dirty="0"/>
              <a:t>24-040665  Stealing Firearm from a MV from Euclid &amp; </a:t>
            </a:r>
            <a:r>
              <a:rPr lang="en-US" sz="2800" dirty="0" err="1"/>
              <a:t>Lindell</a:t>
            </a:r>
            <a:r>
              <a:rPr lang="en-US" sz="2800" dirty="0"/>
              <a:t> on 9/22/2024 at 10:20 am</a:t>
            </a:r>
          </a:p>
        </p:txBody>
      </p:sp>
      <p:sp>
        <p:nvSpPr>
          <p:cNvPr id="3" name="Content Placeholder 2"/>
          <p:cNvSpPr>
            <a:spLocks noGrp="1"/>
          </p:cNvSpPr>
          <p:nvPr>
            <p:ph sz="half" idx="1"/>
          </p:nvPr>
        </p:nvSpPr>
        <p:spPr>
          <a:xfrm>
            <a:off x="457200" y="1066800"/>
            <a:ext cx="4038600" cy="5638799"/>
          </a:xfrm>
        </p:spPr>
        <p:txBody>
          <a:bodyPr>
            <a:normAutofit fontScale="62500" lnSpcReduction="20000"/>
          </a:bodyPr>
          <a:lstStyle/>
          <a:p>
            <a:pPr fontAlgn="base"/>
            <a:r>
              <a:rPr lang="en-US" dirty="0"/>
              <a:t>On Sunday, September 22, 2024, at around 12:04 pm, TCF patrol was in patrolling the area of Central West End North when he was flagged down by two female that wanted to report a vehicle break-in.</a:t>
            </a:r>
          </a:p>
          <a:p>
            <a:pPr fontAlgn="base"/>
            <a:r>
              <a:rPr lang="en-US" dirty="0"/>
              <a:t>This incident occurred between 10:00 am and 10:50 am. </a:t>
            </a:r>
          </a:p>
          <a:p>
            <a:pPr fontAlgn="base"/>
            <a:r>
              <a:rPr lang="en-US" dirty="0"/>
              <a:t>The vehicle was described as being a white in color Audi, which was parked on the east side of the roadway about four parking spots on Euclid Avenue, just north of </a:t>
            </a:r>
            <a:r>
              <a:rPr lang="en-US" dirty="0" err="1"/>
              <a:t>Lindell</a:t>
            </a:r>
            <a:r>
              <a:rPr lang="en-US" dirty="0"/>
              <a:t> Boulevard. </a:t>
            </a:r>
          </a:p>
          <a:p>
            <a:pPr fontAlgn="base"/>
            <a:r>
              <a:rPr lang="en-US" dirty="0"/>
              <a:t>The driver’s side window was broken and a handgun was taken. The handgun was located between the driver’s seat and the center console. </a:t>
            </a:r>
          </a:p>
          <a:p>
            <a:pPr fontAlgn="base"/>
            <a:r>
              <a:rPr lang="en-US" dirty="0"/>
              <a:t>The handgun was described as a black in color, Taurus GC3. </a:t>
            </a:r>
          </a:p>
          <a:p>
            <a:pPr fontAlgn="base"/>
            <a:r>
              <a:rPr lang="en-US" dirty="0"/>
              <a:t>A review of the cameras in the area located the incident.</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066800"/>
            <a:ext cx="4038600" cy="3236113"/>
          </a:xfrm>
          <a:prstGeom prst="rect">
            <a:avLst/>
          </a:prstGeom>
          <a:noFill/>
          <a:ln w="9525">
            <a:noFill/>
            <a:miter lim="800000"/>
            <a:headEnd/>
            <a:tailEnd/>
          </a:ln>
        </p:spPr>
      </p:pic>
    </p:spTree>
    <p:extLst>
      <p:ext uri="{BB962C8B-B14F-4D97-AF65-F5344CB8AC3E}">
        <p14:creationId xmlns:p14="http://schemas.microsoft.com/office/powerpoint/2010/main" val="174402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chor="t">
            <a:normAutofit fontScale="90000"/>
          </a:bodyPr>
          <a:lstStyle/>
          <a:p>
            <a:pPr algn="l"/>
            <a:r>
              <a:rPr lang="en-US" sz="3200" dirty="0"/>
              <a:t>24-042365 Theft of a Package from 4707 Westminster on 9/26/2024 at 2:54 pm</a:t>
            </a:r>
          </a:p>
        </p:txBody>
      </p:sp>
      <p:sp>
        <p:nvSpPr>
          <p:cNvPr id="3" name="Content Placeholder 2"/>
          <p:cNvSpPr>
            <a:spLocks noGrp="1"/>
          </p:cNvSpPr>
          <p:nvPr>
            <p:ph sz="half" idx="1"/>
          </p:nvPr>
        </p:nvSpPr>
        <p:spPr>
          <a:xfrm>
            <a:off x="457200" y="1219200"/>
            <a:ext cx="4038600" cy="5410201"/>
          </a:xfrm>
        </p:spPr>
        <p:txBody>
          <a:bodyPr>
            <a:normAutofit fontScale="85000" lnSpcReduction="20000"/>
          </a:bodyPr>
          <a:lstStyle/>
          <a:p>
            <a:r>
              <a:rPr lang="en-US" dirty="0"/>
              <a:t>A resident contacted the NSI relative to a package being stolen from the front porch of their residence.</a:t>
            </a:r>
          </a:p>
          <a:p>
            <a:r>
              <a:rPr lang="en-US" dirty="0"/>
              <a:t>The package contained an </a:t>
            </a:r>
            <a:r>
              <a:rPr lang="en-US" dirty="0" err="1"/>
              <a:t>IPhone</a:t>
            </a:r>
            <a:r>
              <a:rPr lang="en-US" dirty="0"/>
              <a:t>.</a:t>
            </a:r>
          </a:p>
          <a:p>
            <a:r>
              <a:rPr lang="en-US" dirty="0"/>
              <a:t>A review of the cameras in the area revealed the suspect and vehicle.</a:t>
            </a:r>
          </a:p>
          <a:p>
            <a:r>
              <a:rPr lang="en-US" dirty="0"/>
              <a:t>The vehicle that he was occupying was a white Toyota Scion license plate TK9-T4K being driven by a female.</a:t>
            </a:r>
          </a:p>
          <a:p>
            <a:r>
              <a:rPr lang="en-US" dirty="0"/>
              <a:t>This incident appears to be a trend.</a:t>
            </a:r>
          </a:p>
        </p:txBody>
      </p:sp>
      <p:pic>
        <p:nvPicPr>
          <p:cNvPr id="2051" name="Picture 3"/>
          <p:cNvPicPr>
            <a:picLocks noChangeAspect="1" noChangeArrowheads="1"/>
          </p:cNvPicPr>
          <p:nvPr/>
        </p:nvPicPr>
        <p:blipFill>
          <a:blip r:embed="rId2" cstate="print"/>
          <a:srcRect/>
          <a:stretch>
            <a:fillRect/>
          </a:stretch>
        </p:blipFill>
        <p:spPr bwMode="auto">
          <a:xfrm>
            <a:off x="5334000" y="3733800"/>
            <a:ext cx="2667000" cy="2967789"/>
          </a:xfrm>
          <a:prstGeom prst="rect">
            <a:avLst/>
          </a:prstGeom>
          <a:noFill/>
          <a:ln w="9525">
            <a:noFill/>
            <a:miter lim="800000"/>
            <a:headEnd/>
            <a:tailEnd/>
          </a:ln>
        </p:spPr>
      </p:pic>
      <p:pic>
        <p:nvPicPr>
          <p:cNvPr id="2052" name="Picture 4"/>
          <p:cNvPicPr>
            <a:picLocks noGrp="1" noChangeAspect="1" noChangeArrowheads="1"/>
          </p:cNvPicPr>
          <p:nvPr>
            <p:ph sz="half" idx="2"/>
          </p:nvPr>
        </p:nvPicPr>
        <p:blipFill>
          <a:blip r:embed="rId3" cstate="print"/>
          <a:srcRect/>
          <a:stretch>
            <a:fillRect/>
          </a:stretch>
        </p:blipFill>
        <p:spPr bwMode="auto">
          <a:xfrm>
            <a:off x="4876800" y="1219200"/>
            <a:ext cx="3733800" cy="2259373"/>
          </a:xfrm>
          <a:prstGeom prst="rect">
            <a:avLst/>
          </a:prstGeom>
          <a:noFill/>
          <a:ln w="9525">
            <a:noFill/>
            <a:miter lim="800000"/>
            <a:headEnd/>
            <a:tailEnd/>
          </a:ln>
        </p:spPr>
      </p:pic>
    </p:spTree>
    <p:extLst>
      <p:ext uri="{BB962C8B-B14F-4D97-AF65-F5344CB8AC3E}">
        <p14:creationId xmlns:p14="http://schemas.microsoft.com/office/powerpoint/2010/main" val="18071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8200"/>
          </a:xfrm>
        </p:spPr>
        <p:txBody>
          <a:bodyPr anchor="t">
            <a:noAutofit/>
          </a:bodyPr>
          <a:lstStyle/>
          <a:p>
            <a:pPr algn="l"/>
            <a:r>
              <a:rPr lang="en-US" sz="2800" dirty="0"/>
              <a:t>24-042451  Theft of Firearm from Motor Vehicle</a:t>
            </a:r>
            <a:br>
              <a:rPr lang="en-US" sz="2800" dirty="0"/>
            </a:br>
            <a:r>
              <a:rPr lang="en-US" sz="2800" dirty="0"/>
              <a:t>#49 Maryland Plaza on 10/06/2024 at 9:12pm</a:t>
            </a:r>
          </a:p>
        </p:txBody>
      </p:sp>
      <p:sp>
        <p:nvSpPr>
          <p:cNvPr id="5" name="Content Placeholder 4"/>
          <p:cNvSpPr>
            <a:spLocks noGrp="1"/>
          </p:cNvSpPr>
          <p:nvPr>
            <p:ph sz="half" idx="1"/>
          </p:nvPr>
        </p:nvSpPr>
        <p:spPr>
          <a:xfrm>
            <a:off x="457200" y="1219200"/>
            <a:ext cx="4038600" cy="5486399"/>
          </a:xfrm>
        </p:spPr>
        <p:txBody>
          <a:bodyPr>
            <a:normAutofit fontScale="70000" lnSpcReduction="20000"/>
          </a:bodyPr>
          <a:lstStyle/>
          <a:p>
            <a:r>
              <a:rPr lang="en-US" dirty="0"/>
              <a:t>NSI conducted a review of cameras in the Maryland Plaza area relative to cars break-ins and a theft of a firearm from a pick-up truck.   </a:t>
            </a:r>
          </a:p>
          <a:p>
            <a:r>
              <a:rPr lang="en-US" dirty="0"/>
              <a:t>Suspects arrived in the area operating a BMW, 4-dr, sedan, dark grey in color, no plates.  </a:t>
            </a:r>
          </a:p>
          <a:p>
            <a:r>
              <a:rPr lang="en-US" dirty="0"/>
              <a:t> Suspects broke into the victims Chevy Silverado pick-up and stole a firearm.</a:t>
            </a:r>
          </a:p>
          <a:p>
            <a:r>
              <a:rPr lang="en-US" dirty="0"/>
              <a:t>The same suspects were also seen on camera breaking into cars at 5622 Delmar, </a:t>
            </a:r>
            <a:r>
              <a:rPr lang="en-US" dirty="0" err="1"/>
              <a:t>Delmonte</a:t>
            </a:r>
            <a:r>
              <a:rPr lang="en-US" dirty="0"/>
              <a:t> Apartments.</a:t>
            </a:r>
          </a:p>
          <a:p>
            <a:r>
              <a:rPr lang="en-US" dirty="0"/>
              <a:t>One of the suspects was wearing a black </a:t>
            </a:r>
            <a:r>
              <a:rPr lang="en-US" dirty="0" err="1"/>
              <a:t>hoodie</a:t>
            </a:r>
            <a:r>
              <a:rPr lang="en-US" dirty="0"/>
              <a:t> with “Free HH Stumper” which may be a reference to the Hot Head gang and “Stumper” who is in-custody.  </a:t>
            </a:r>
          </a:p>
          <a:p>
            <a:endParaRPr lang="en-US" dirty="0"/>
          </a:p>
        </p:txBody>
      </p:sp>
      <p:pic>
        <p:nvPicPr>
          <p:cNvPr id="7" name="Content Placeholder 6">
            <a:extLst>
              <a:ext uri="{FF2B5EF4-FFF2-40B4-BE49-F238E27FC236}">
                <a16:creationId xmlns:a16="http://schemas.microsoft.com/office/drawing/2014/main" id="{97A8A77E-F2F0-B5D2-9611-819282C4AAA6}"/>
              </a:ext>
            </a:extLst>
          </p:cNvPr>
          <p:cNvPicPr>
            <a:picLocks noGrp="1" noChangeAspect="1"/>
          </p:cNvPicPr>
          <p:nvPr>
            <p:ph sz="half" idx="2"/>
          </p:nvPr>
        </p:nvPicPr>
        <p:blipFill>
          <a:blip r:embed="rId2" cstate="print"/>
          <a:stretch>
            <a:fillRect/>
          </a:stretch>
        </p:blipFill>
        <p:spPr>
          <a:xfrm>
            <a:off x="4648200" y="1295400"/>
            <a:ext cx="2514600" cy="2735416"/>
          </a:xfrm>
          <a:prstGeom prst="rect">
            <a:avLst/>
          </a:prstGeom>
        </p:spPr>
      </p:pic>
      <p:pic>
        <p:nvPicPr>
          <p:cNvPr id="8" name="Picture 7">
            <a:extLst>
              <a:ext uri="{FF2B5EF4-FFF2-40B4-BE49-F238E27FC236}">
                <a16:creationId xmlns:a16="http://schemas.microsoft.com/office/drawing/2014/main" id="{57A83679-6EA5-A30C-E560-0BBD669515C9}"/>
              </a:ext>
            </a:extLst>
          </p:cNvPr>
          <p:cNvPicPr>
            <a:picLocks noChangeAspect="1"/>
          </p:cNvPicPr>
          <p:nvPr/>
        </p:nvPicPr>
        <p:blipFill>
          <a:blip r:embed="rId3" cstate="print">
            <a:alphaModFix amt="79000"/>
          </a:blip>
          <a:stretch>
            <a:fillRect/>
          </a:stretch>
        </p:blipFill>
        <p:spPr>
          <a:xfrm>
            <a:off x="5486400" y="4114800"/>
            <a:ext cx="3300448" cy="2546949"/>
          </a:xfrm>
          <a:prstGeom prst="rect">
            <a:avLst/>
          </a:prstGeom>
        </p:spPr>
      </p:pic>
    </p:spTree>
    <p:extLst>
      <p:ext uri="{BB962C8B-B14F-4D97-AF65-F5344CB8AC3E}">
        <p14:creationId xmlns:p14="http://schemas.microsoft.com/office/powerpoint/2010/main" val="35744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B7C1DA-8E89-4841-C472-50E70CC214F2}"/>
              </a:ext>
            </a:extLst>
          </p:cNvPr>
          <p:cNvPicPr>
            <a:picLocks noChangeAspect="1"/>
          </p:cNvPicPr>
          <p:nvPr/>
        </p:nvPicPr>
        <p:blipFill rotWithShape="1">
          <a:blip r:embed="rId3">
            <a:duotone>
              <a:prstClr val="black"/>
              <a:schemeClr val="accent5">
                <a:tint val="45000"/>
                <a:satMod val="400000"/>
              </a:schemeClr>
            </a:duotone>
            <a:alphaModFix amt="25000"/>
          </a:blip>
          <a:srcRect l="11522" t="9091" r="398" b="1"/>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6C69C550-5445-4798-83A0-38CD9EFCEAFA}"/>
              </a:ext>
            </a:extLst>
          </p:cNvPr>
          <p:cNvSpPr>
            <a:spLocks noGrp="1"/>
          </p:cNvSpPr>
          <p:nvPr>
            <p:ph type="ctrTitle"/>
          </p:nvPr>
        </p:nvSpPr>
        <p:spPr>
          <a:xfrm>
            <a:off x="866216" y="1943100"/>
            <a:ext cx="6619244" cy="2497186"/>
          </a:xfrm>
        </p:spPr>
        <p:txBody>
          <a:bodyPr>
            <a:normAutofit/>
          </a:bodyPr>
          <a:lstStyle/>
          <a:p>
            <a:pPr>
              <a:lnSpc>
                <a:spcPct val="90000"/>
              </a:lnSpc>
            </a:pPr>
            <a:r>
              <a:rPr lang="en-US" dirty="0"/>
              <a:t>NSI Outreach: </a:t>
            </a:r>
            <a:br>
              <a:rPr lang="en-US" dirty="0"/>
            </a:br>
            <a:r>
              <a:rPr lang="en-US" dirty="0"/>
              <a:t>Sept-October</a:t>
            </a:r>
            <a:br>
              <a:rPr lang="en-US" dirty="0"/>
            </a:br>
            <a:r>
              <a:rPr lang="en-US" dirty="0"/>
              <a:t>2024 Update</a:t>
            </a:r>
          </a:p>
        </p:txBody>
      </p:sp>
      <p:sp>
        <p:nvSpPr>
          <p:cNvPr id="3" name="Subtitle 2">
            <a:extLst>
              <a:ext uri="{FF2B5EF4-FFF2-40B4-BE49-F238E27FC236}">
                <a16:creationId xmlns:a16="http://schemas.microsoft.com/office/drawing/2014/main" id="{683A6376-5EF9-4389-B689-CE41E5B36E5B}"/>
              </a:ext>
            </a:extLst>
          </p:cNvPr>
          <p:cNvSpPr>
            <a:spLocks noGrp="1"/>
          </p:cNvSpPr>
          <p:nvPr>
            <p:ph type="subTitle" idx="1"/>
          </p:nvPr>
        </p:nvSpPr>
        <p:spPr>
          <a:xfrm>
            <a:off x="866216" y="4440285"/>
            <a:ext cx="6619244" cy="646065"/>
          </a:xfrm>
        </p:spPr>
        <p:txBody>
          <a:bodyPr>
            <a:normAutofit/>
          </a:bodyPr>
          <a:lstStyle/>
          <a:p>
            <a:r>
              <a:rPr lang="en-US"/>
              <a:t>Alvin Ferguson &amp; Melissa Brown </a:t>
            </a:r>
          </a:p>
        </p:txBody>
      </p:sp>
      <p:sp>
        <p:nvSpPr>
          <p:cNvPr id="10" name="Rectangle 9">
            <a:extLst>
              <a:ext uri="{FF2B5EF4-FFF2-40B4-BE49-F238E27FC236}">
                <a16:creationId xmlns:a16="http://schemas.microsoft.com/office/drawing/2014/main" id="{AC06C169-D638-4037-8007-8B00C2FC5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a:p>
        </p:txBody>
      </p:sp>
    </p:spTree>
    <p:extLst>
      <p:ext uri="{BB962C8B-B14F-4D97-AF65-F5344CB8AC3E}">
        <p14:creationId xmlns:p14="http://schemas.microsoft.com/office/powerpoint/2010/main" val="138802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r>
              <a:rPr lang="en-US" dirty="0"/>
              <a:t>2025 Funding</a:t>
            </a:r>
          </a:p>
          <a:p>
            <a:pPr lvl="0"/>
            <a:r>
              <a:rPr lang="en-US" dirty="0"/>
              <a:t>NSI Staff Reports</a:t>
            </a:r>
          </a:p>
          <a:p>
            <a:pPr marL="0" lvl="0" indent="0">
              <a:buNone/>
            </a:pPr>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4114" y="992982"/>
            <a:ext cx="2990099" cy="1100138"/>
          </a:xfrm>
        </p:spPr>
        <p:txBody>
          <a:bodyPr anchor="ctr">
            <a:normAutofit fontScale="90000"/>
          </a:bodyPr>
          <a:lstStyle/>
          <a:p>
            <a:pPr algn="ctr"/>
            <a:r>
              <a:rPr lang="en-US" sz="2250" dirty="0">
                <a:solidFill>
                  <a:srgbClr val="FFFFFF"/>
                </a:solidFill>
              </a:rPr>
              <a:t>61 Total Individual Engagements between June-July 2024</a:t>
            </a:r>
          </a:p>
        </p:txBody>
      </p:sp>
      <p:graphicFrame>
        <p:nvGraphicFramePr>
          <p:cNvPr id="10" name="Content Placeholder 9" descr="Chart type: Clustered Column. '60'&#10;&#10;Description automatically generated">
            <a:extLst>
              <a:ext uri="{FF2B5EF4-FFF2-40B4-BE49-F238E27FC236}">
                <a16:creationId xmlns:a16="http://schemas.microsoft.com/office/drawing/2014/main" id="{78DB19E7-FB72-2095-1DF0-E8A35802C5D6}"/>
              </a:ext>
            </a:extLst>
          </p:cNvPr>
          <p:cNvGraphicFramePr>
            <a:graphicFrameLocks noGrp="1"/>
          </p:cNvGraphicFramePr>
          <p:nvPr>
            <p:ph idx="1"/>
            <p:extLst>
              <p:ext uri="{D42A27DB-BD31-4B8C-83A1-F6EECF244321}">
                <p14:modId xmlns:p14="http://schemas.microsoft.com/office/powerpoint/2010/main" val="1010008055"/>
              </p:ext>
            </p:extLst>
          </p:nvPr>
        </p:nvGraphicFramePr>
        <p:xfrm>
          <a:off x="3118013" y="1050131"/>
          <a:ext cx="5973717" cy="4736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Chart type: Pie. 'Field2'&#10;&#10;Description automatically generated">
            <a:extLst>
              <a:ext uri="{FF2B5EF4-FFF2-40B4-BE49-F238E27FC236}">
                <a16:creationId xmlns:a16="http://schemas.microsoft.com/office/drawing/2014/main" id="{08063D60-243A-6BDD-2AEA-F8B6C2CE8936}"/>
              </a:ext>
            </a:extLst>
          </p:cNvPr>
          <p:cNvGraphicFramePr>
            <a:graphicFrameLocks/>
          </p:cNvGraphicFramePr>
          <p:nvPr>
            <p:extLst>
              <p:ext uri="{D42A27DB-BD31-4B8C-83A1-F6EECF244321}">
                <p14:modId xmlns:p14="http://schemas.microsoft.com/office/powerpoint/2010/main" val="4041568940"/>
              </p:ext>
            </p:extLst>
          </p:nvPr>
        </p:nvGraphicFramePr>
        <p:xfrm>
          <a:off x="263886" y="2357439"/>
          <a:ext cx="2510345" cy="2639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0783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E196-E716-4A69-86F7-728075024EB6}"/>
              </a:ext>
            </a:extLst>
          </p:cNvPr>
          <p:cNvSpPr>
            <a:spLocks noGrp="1"/>
          </p:cNvSpPr>
          <p:nvPr>
            <p:ph type="title"/>
          </p:nvPr>
        </p:nvSpPr>
        <p:spPr>
          <a:xfrm>
            <a:off x="1" y="1100138"/>
            <a:ext cx="2979821" cy="4474369"/>
          </a:xfrm>
        </p:spPr>
        <p:txBody>
          <a:bodyPr anchor="ctr">
            <a:normAutofit/>
          </a:bodyPr>
          <a:lstStyle/>
          <a:p>
            <a:pPr algn="ctr"/>
            <a:r>
              <a:rPr lang="en-US" sz="2850" dirty="0">
                <a:solidFill>
                  <a:srgbClr val="FFFFFF"/>
                </a:solidFill>
              </a:rPr>
              <a:t>Locations of CWE NSI Outreach  Engagements between </a:t>
            </a:r>
            <a:br>
              <a:rPr lang="en-US" sz="2850" dirty="0">
                <a:solidFill>
                  <a:srgbClr val="FFFFFF"/>
                </a:solidFill>
              </a:rPr>
            </a:br>
            <a:r>
              <a:rPr lang="en-US" sz="2850" dirty="0">
                <a:solidFill>
                  <a:srgbClr val="FFFFFF"/>
                </a:solidFill>
              </a:rPr>
              <a:t>June-July 2024:</a:t>
            </a:r>
          </a:p>
        </p:txBody>
      </p:sp>
      <p:graphicFrame>
        <p:nvGraphicFramePr>
          <p:cNvPr id="6" name="Chart 5" descr="Chart type: Pie. 'Field2'&#10;&#10;Description automatically generated">
            <a:extLst>
              <a:ext uri="{FF2B5EF4-FFF2-40B4-BE49-F238E27FC236}">
                <a16:creationId xmlns:a16="http://schemas.microsoft.com/office/drawing/2014/main" id="{474E57CC-3B55-4A31-8453-22CDB2AE5290}"/>
              </a:ext>
            </a:extLst>
          </p:cNvPr>
          <p:cNvGraphicFramePr>
            <a:graphicFrameLocks/>
          </p:cNvGraphicFramePr>
          <p:nvPr>
            <p:extLst>
              <p:ext uri="{D42A27DB-BD31-4B8C-83A1-F6EECF244321}">
                <p14:modId xmlns:p14="http://schemas.microsoft.com/office/powerpoint/2010/main" val="3139914402"/>
              </p:ext>
            </p:extLst>
          </p:nvPr>
        </p:nvGraphicFramePr>
        <p:xfrm>
          <a:off x="3128290" y="957262"/>
          <a:ext cx="3646496" cy="2107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Chart type: Clustered Bar. 'Taxing District': North SBD appears most often.&#10;&#10;Description automatically generated">
            <a:extLst>
              <a:ext uri="{FF2B5EF4-FFF2-40B4-BE49-F238E27FC236}">
                <a16:creationId xmlns:a16="http://schemas.microsoft.com/office/drawing/2014/main" id="{E4AD517B-4D0A-4FB2-B452-0C8EDCDF93D4}"/>
              </a:ext>
            </a:extLst>
          </p:cNvPr>
          <p:cNvGraphicFramePr>
            <a:graphicFrameLocks/>
          </p:cNvGraphicFramePr>
          <p:nvPr>
            <p:extLst>
              <p:ext uri="{D42A27DB-BD31-4B8C-83A1-F6EECF244321}">
                <p14:modId xmlns:p14="http://schemas.microsoft.com/office/powerpoint/2010/main" val="567229213"/>
              </p:ext>
            </p:extLst>
          </p:nvPr>
        </p:nvGraphicFramePr>
        <p:xfrm>
          <a:off x="3228975" y="1557489"/>
          <a:ext cx="5801928" cy="3714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513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All Engagements</a:t>
            </a:r>
          </a:p>
        </p:txBody>
      </p:sp>
      <p:pic>
        <p:nvPicPr>
          <p:cNvPr id="4" name="Picture 3" descr="Map&#10;&#10;Description automatically generated">
            <a:extLst>
              <a:ext uri="{FF2B5EF4-FFF2-40B4-BE49-F238E27FC236}">
                <a16:creationId xmlns:a16="http://schemas.microsoft.com/office/drawing/2014/main" id="{C9D66688-897B-C90D-BF0F-26F5028F337C}"/>
              </a:ext>
            </a:extLst>
          </p:cNvPr>
          <p:cNvPicPr>
            <a:picLocks noChangeAspect="1"/>
          </p:cNvPicPr>
          <p:nvPr/>
        </p:nvPicPr>
        <p:blipFill rotWithShape="1">
          <a:blip r:embed="rId2"/>
          <a:srcRect t="18325" r="6940"/>
          <a:stretch/>
        </p:blipFill>
        <p:spPr>
          <a:xfrm>
            <a:off x="918975" y="2261507"/>
            <a:ext cx="6588599" cy="3170227"/>
          </a:xfrm>
          <a:prstGeom prst="rect">
            <a:avLst/>
          </a:prstGeom>
        </p:spPr>
      </p:pic>
    </p:spTree>
    <p:extLst>
      <p:ext uri="{BB962C8B-B14F-4D97-AF65-F5344CB8AC3E}">
        <p14:creationId xmlns:p14="http://schemas.microsoft.com/office/powerpoint/2010/main" val="77926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a:t>Maps – East Loop, DeBaliviere Place</a:t>
            </a:r>
            <a:endParaRPr lang="en-US" dirty="0"/>
          </a:p>
        </p:txBody>
      </p:sp>
      <p:pic>
        <p:nvPicPr>
          <p:cNvPr id="7" name="Picture 6">
            <a:extLst>
              <a:ext uri="{FF2B5EF4-FFF2-40B4-BE49-F238E27FC236}">
                <a16:creationId xmlns:a16="http://schemas.microsoft.com/office/drawing/2014/main" id="{4B5CB16A-37D5-FA00-6E74-3E5823F0290E}"/>
              </a:ext>
            </a:extLst>
          </p:cNvPr>
          <p:cNvPicPr>
            <a:picLocks noChangeAspect="1"/>
          </p:cNvPicPr>
          <p:nvPr/>
        </p:nvPicPr>
        <p:blipFill>
          <a:blip r:embed="rId2"/>
          <a:stretch>
            <a:fillRect/>
          </a:stretch>
        </p:blipFill>
        <p:spPr>
          <a:xfrm>
            <a:off x="1301857" y="2268012"/>
            <a:ext cx="6540287" cy="3174788"/>
          </a:xfrm>
          <a:prstGeom prst="rect">
            <a:avLst/>
          </a:prstGeom>
        </p:spPr>
      </p:pic>
    </p:spTree>
    <p:extLst>
      <p:ext uri="{BB962C8B-B14F-4D97-AF65-F5344CB8AC3E}">
        <p14:creationId xmlns:p14="http://schemas.microsoft.com/office/powerpoint/2010/main" val="4120359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FPSE</a:t>
            </a:r>
          </a:p>
        </p:txBody>
      </p:sp>
      <p:pic>
        <p:nvPicPr>
          <p:cNvPr id="5" name="Picture 4">
            <a:extLst>
              <a:ext uri="{FF2B5EF4-FFF2-40B4-BE49-F238E27FC236}">
                <a16:creationId xmlns:a16="http://schemas.microsoft.com/office/drawing/2014/main" id="{060A52A5-767A-296A-FA47-476E1DCDAE94}"/>
              </a:ext>
            </a:extLst>
          </p:cNvPr>
          <p:cNvPicPr>
            <a:picLocks noChangeAspect="1"/>
          </p:cNvPicPr>
          <p:nvPr/>
        </p:nvPicPr>
        <p:blipFill>
          <a:blip r:embed="rId2"/>
          <a:stretch>
            <a:fillRect/>
          </a:stretch>
        </p:blipFill>
        <p:spPr>
          <a:xfrm>
            <a:off x="2248396" y="2186135"/>
            <a:ext cx="4647208" cy="3268455"/>
          </a:xfrm>
          <a:prstGeom prst="rect">
            <a:avLst/>
          </a:prstGeom>
        </p:spPr>
      </p:pic>
    </p:spTree>
    <p:extLst>
      <p:ext uri="{BB962C8B-B14F-4D97-AF65-F5344CB8AC3E}">
        <p14:creationId xmlns:p14="http://schemas.microsoft.com/office/powerpoint/2010/main" val="254200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Northern Area</a:t>
            </a:r>
          </a:p>
        </p:txBody>
      </p:sp>
      <p:pic>
        <p:nvPicPr>
          <p:cNvPr id="4" name="Picture 3">
            <a:extLst>
              <a:ext uri="{FF2B5EF4-FFF2-40B4-BE49-F238E27FC236}">
                <a16:creationId xmlns:a16="http://schemas.microsoft.com/office/drawing/2014/main" id="{96CF874F-FA48-748D-59A0-5800D39A443F}"/>
              </a:ext>
            </a:extLst>
          </p:cNvPr>
          <p:cNvPicPr>
            <a:picLocks noChangeAspect="1"/>
          </p:cNvPicPr>
          <p:nvPr/>
        </p:nvPicPr>
        <p:blipFill>
          <a:blip r:embed="rId2"/>
          <a:stretch>
            <a:fillRect/>
          </a:stretch>
        </p:blipFill>
        <p:spPr>
          <a:xfrm>
            <a:off x="2897809" y="2304921"/>
            <a:ext cx="3348383" cy="3179028"/>
          </a:xfrm>
          <a:prstGeom prst="rect">
            <a:avLst/>
          </a:prstGeom>
        </p:spPr>
      </p:pic>
    </p:spTree>
    <p:extLst>
      <p:ext uri="{BB962C8B-B14F-4D97-AF65-F5344CB8AC3E}">
        <p14:creationId xmlns:p14="http://schemas.microsoft.com/office/powerpoint/2010/main" val="3887915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CWE North SBD</a:t>
            </a:r>
          </a:p>
        </p:txBody>
      </p:sp>
      <p:pic>
        <p:nvPicPr>
          <p:cNvPr id="5" name="Picture 4">
            <a:extLst>
              <a:ext uri="{FF2B5EF4-FFF2-40B4-BE49-F238E27FC236}">
                <a16:creationId xmlns:a16="http://schemas.microsoft.com/office/drawing/2014/main" id="{FA9735A4-8326-5997-7A97-96A95A0B176A}"/>
              </a:ext>
            </a:extLst>
          </p:cNvPr>
          <p:cNvPicPr>
            <a:picLocks noChangeAspect="1"/>
          </p:cNvPicPr>
          <p:nvPr/>
        </p:nvPicPr>
        <p:blipFill>
          <a:blip r:embed="rId2"/>
          <a:stretch>
            <a:fillRect/>
          </a:stretch>
        </p:blipFill>
        <p:spPr>
          <a:xfrm>
            <a:off x="1829213" y="2332995"/>
            <a:ext cx="5485574" cy="3248655"/>
          </a:xfrm>
          <a:prstGeom prst="rect">
            <a:avLst/>
          </a:prstGeom>
        </p:spPr>
      </p:pic>
    </p:spTree>
    <p:extLst>
      <p:ext uri="{BB962C8B-B14F-4D97-AF65-F5344CB8AC3E}">
        <p14:creationId xmlns:p14="http://schemas.microsoft.com/office/powerpoint/2010/main" val="148778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CWE Southeast SBD, Cortex</a:t>
            </a:r>
          </a:p>
        </p:txBody>
      </p:sp>
      <p:pic>
        <p:nvPicPr>
          <p:cNvPr id="5" name="Picture 4">
            <a:extLst>
              <a:ext uri="{FF2B5EF4-FFF2-40B4-BE49-F238E27FC236}">
                <a16:creationId xmlns:a16="http://schemas.microsoft.com/office/drawing/2014/main" id="{5B0C6AC6-024A-55F9-B6D1-7C54DBF7B2EF}"/>
              </a:ext>
            </a:extLst>
          </p:cNvPr>
          <p:cNvPicPr>
            <a:picLocks noChangeAspect="1"/>
          </p:cNvPicPr>
          <p:nvPr/>
        </p:nvPicPr>
        <p:blipFill>
          <a:blip r:embed="rId2"/>
          <a:stretch>
            <a:fillRect/>
          </a:stretch>
        </p:blipFill>
        <p:spPr>
          <a:xfrm>
            <a:off x="723900" y="2423427"/>
            <a:ext cx="7696200" cy="2727425"/>
          </a:xfrm>
          <a:prstGeom prst="rect">
            <a:avLst/>
          </a:prstGeom>
        </p:spPr>
      </p:pic>
    </p:spTree>
    <p:extLst>
      <p:ext uri="{BB962C8B-B14F-4D97-AF65-F5344CB8AC3E}">
        <p14:creationId xmlns:p14="http://schemas.microsoft.com/office/powerpoint/2010/main" val="387551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D44-868F-4D44-B96A-A81963F3EB64}"/>
              </a:ext>
            </a:extLst>
          </p:cNvPr>
          <p:cNvSpPr>
            <a:spLocks noGrp="1"/>
          </p:cNvSpPr>
          <p:nvPr>
            <p:ph type="title"/>
          </p:nvPr>
        </p:nvSpPr>
        <p:spPr/>
        <p:txBody>
          <a:bodyPr/>
          <a:lstStyle/>
          <a:p>
            <a:r>
              <a:rPr lang="en-US" dirty="0"/>
              <a:t>Maps – Medical Campus</a:t>
            </a:r>
          </a:p>
        </p:txBody>
      </p:sp>
      <p:pic>
        <p:nvPicPr>
          <p:cNvPr id="4" name="Picture 3">
            <a:extLst>
              <a:ext uri="{FF2B5EF4-FFF2-40B4-BE49-F238E27FC236}">
                <a16:creationId xmlns:a16="http://schemas.microsoft.com/office/drawing/2014/main" id="{92B64AE0-8C85-DCE1-8810-FC9BAF02EF25}"/>
              </a:ext>
            </a:extLst>
          </p:cNvPr>
          <p:cNvPicPr>
            <a:picLocks noChangeAspect="1"/>
          </p:cNvPicPr>
          <p:nvPr/>
        </p:nvPicPr>
        <p:blipFill>
          <a:blip r:embed="rId2"/>
          <a:stretch>
            <a:fillRect/>
          </a:stretch>
        </p:blipFill>
        <p:spPr>
          <a:xfrm>
            <a:off x="2801529" y="2422313"/>
            <a:ext cx="3586663" cy="3029373"/>
          </a:xfrm>
          <a:prstGeom prst="rect">
            <a:avLst/>
          </a:prstGeom>
        </p:spPr>
      </p:pic>
    </p:spTree>
    <p:extLst>
      <p:ext uri="{BB962C8B-B14F-4D97-AF65-F5344CB8AC3E}">
        <p14:creationId xmlns:p14="http://schemas.microsoft.com/office/powerpoint/2010/main" val="157167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D55F-A135-4290-946A-49C6E21F6B10}"/>
              </a:ext>
            </a:extLst>
          </p:cNvPr>
          <p:cNvSpPr>
            <a:spLocks noGrp="1"/>
          </p:cNvSpPr>
          <p:nvPr>
            <p:ph type="ctrTitle"/>
          </p:nvPr>
        </p:nvSpPr>
        <p:spPr>
          <a:xfrm>
            <a:off x="4204676" y="1851661"/>
            <a:ext cx="4453549" cy="2299880"/>
          </a:xfrm>
        </p:spPr>
        <p:txBody>
          <a:bodyPr vert="horz" lIns="68580" tIns="34290" rIns="68580" bIns="34290" rtlCol="0" anchor="b">
            <a:normAutofit/>
          </a:bodyPr>
          <a:lstStyle/>
          <a:p>
            <a:br>
              <a:rPr lang="en-US" sz="4050" dirty="0"/>
            </a:br>
            <a:endParaRPr lang="en-US" sz="4050" dirty="0"/>
          </a:p>
        </p:txBody>
      </p:sp>
      <p:sp>
        <p:nvSpPr>
          <p:cNvPr id="3" name="Subtitle 2">
            <a:extLst>
              <a:ext uri="{FF2B5EF4-FFF2-40B4-BE49-F238E27FC236}">
                <a16:creationId xmlns:a16="http://schemas.microsoft.com/office/drawing/2014/main" id="{E54C6949-F689-536F-6DD8-9B9CC86C0717}"/>
              </a:ext>
            </a:extLst>
          </p:cNvPr>
          <p:cNvSpPr>
            <a:spLocks noGrp="1"/>
          </p:cNvSpPr>
          <p:nvPr>
            <p:ph type="subTitle" idx="1"/>
          </p:nvPr>
        </p:nvSpPr>
        <p:spPr>
          <a:xfrm>
            <a:off x="4204676" y="1337179"/>
            <a:ext cx="4453549" cy="4127790"/>
          </a:xfrm>
        </p:spPr>
        <p:txBody>
          <a:bodyPr vert="horz" lIns="0" tIns="34290" rIns="0" bIns="34290" rtlCol="0">
            <a:normAutofit fontScale="85000" lnSpcReduction="20000"/>
          </a:bodyPr>
          <a:lstStyle/>
          <a:p>
            <a:pPr>
              <a:lnSpc>
                <a:spcPct val="90000"/>
              </a:lnSpc>
            </a:pPr>
            <a:r>
              <a:rPr lang="en-US" sz="2700" dirty="0"/>
              <a:t>Community interaction</a:t>
            </a:r>
          </a:p>
          <a:p>
            <a:pPr>
              <a:lnSpc>
                <a:spcPct val="90000"/>
              </a:lnSpc>
            </a:pPr>
            <a:endParaRPr lang="en-US" sz="2700" dirty="0"/>
          </a:p>
          <a:p>
            <a:pPr>
              <a:lnSpc>
                <a:spcPct val="90000"/>
              </a:lnSpc>
            </a:pPr>
            <a:r>
              <a:rPr lang="en-US" dirty="0">
                <a:latin typeface="+mn-lt"/>
              </a:rPr>
              <a:t>This car has been parked at 5600 waterman for several months. The woman in the photo has been sleeping in the vehicle. It has taken us over a month of continuous interaction before she opened up and told me her name and the fact her car is stuck because her battery needed a jump. She presents very paranoid behaviors. With the help of </a:t>
            </a:r>
            <a:r>
              <a:rPr lang="en-US" dirty="0" err="1">
                <a:latin typeface="+mn-lt"/>
              </a:rPr>
              <a:t>jim</a:t>
            </a:r>
            <a:r>
              <a:rPr lang="en-US" dirty="0">
                <a:latin typeface="+mn-lt"/>
              </a:rPr>
              <a:t> we were able to get a mechanic out to jump her vehicle. Unfortunate she did not mention losing her key </a:t>
            </a:r>
            <a:r>
              <a:rPr lang="en-US" dirty="0" err="1">
                <a:latin typeface="+mn-lt"/>
              </a:rPr>
              <a:t>faub</a:t>
            </a:r>
            <a:r>
              <a:rPr lang="en-US" dirty="0">
                <a:latin typeface="+mn-lt"/>
              </a:rPr>
              <a:t>. The next step is to assist her further to get this vehicle running. We were made known of her due to neighbors calling. </a:t>
            </a:r>
          </a:p>
        </p:txBody>
      </p:sp>
      <p:sp>
        <p:nvSpPr>
          <p:cNvPr id="10" name="Rectangle 9">
            <a:extLst>
              <a:ext uri="{FF2B5EF4-FFF2-40B4-BE49-F238E27FC236}">
                <a16:creationId xmlns:a16="http://schemas.microsoft.com/office/drawing/2014/main" id="{F825E479-B436-452E-A9F6-E40384F94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86" y="1337179"/>
            <a:ext cx="3240043" cy="41836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person standing next to a car&#10;&#10;Description automatically generated">
            <a:extLst>
              <a:ext uri="{FF2B5EF4-FFF2-40B4-BE49-F238E27FC236}">
                <a16:creationId xmlns:a16="http://schemas.microsoft.com/office/drawing/2014/main" id="{6947F29B-C518-DE4B-B0C4-02F0501C67F9}"/>
              </a:ext>
            </a:extLst>
          </p:cNvPr>
          <p:cNvPicPr>
            <a:picLocks noChangeAspect="1"/>
          </p:cNvPicPr>
          <p:nvPr/>
        </p:nvPicPr>
        <p:blipFill>
          <a:blip r:embed="rId3"/>
          <a:stretch>
            <a:fillRect/>
          </a:stretch>
        </p:blipFill>
        <p:spPr>
          <a:xfrm>
            <a:off x="716544" y="1471613"/>
            <a:ext cx="2758297" cy="3798199"/>
          </a:xfrm>
          <a:prstGeom prst="rect">
            <a:avLst/>
          </a:prstGeom>
          <a:effectLst/>
        </p:spPr>
      </p:pic>
    </p:spTree>
    <p:extLst>
      <p:ext uri="{BB962C8B-B14F-4D97-AF65-F5344CB8AC3E}">
        <p14:creationId xmlns:p14="http://schemas.microsoft.com/office/powerpoint/2010/main" val="309075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Meeting Minutes </a:t>
            </a:r>
            <a:r>
              <a:rPr lang="mr-IN" dirty="0"/>
              <a:t>–</a:t>
            </a:r>
            <a:r>
              <a:rPr lang="en-US" dirty="0"/>
              <a:t> September 2024</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pPr marL="0" indent="0">
              <a:buNone/>
            </a:pPr>
            <a:endParaRPr lang="en-US" dirty="0"/>
          </a:p>
        </p:txBody>
      </p:sp>
      <p:pic>
        <p:nvPicPr>
          <p:cNvPr id="6" name="Picture 5" descr="A document with text and a list of meeting schedule&#10;&#10;Description automatically generated with medium confidence">
            <a:extLst>
              <a:ext uri="{FF2B5EF4-FFF2-40B4-BE49-F238E27FC236}">
                <a16:creationId xmlns:a16="http://schemas.microsoft.com/office/drawing/2014/main" id="{9E35C76A-4FDB-ED98-FA3F-97084C58F2FA}"/>
              </a:ext>
            </a:extLst>
          </p:cNvPr>
          <p:cNvPicPr>
            <a:picLocks noChangeAspect="1"/>
          </p:cNvPicPr>
          <p:nvPr/>
        </p:nvPicPr>
        <p:blipFill>
          <a:blip r:embed="rId2"/>
          <a:stretch>
            <a:fillRect/>
          </a:stretch>
        </p:blipFill>
        <p:spPr>
          <a:xfrm>
            <a:off x="718932" y="1673352"/>
            <a:ext cx="3515135" cy="4718304"/>
          </a:xfrm>
          <a:prstGeom prst="rect">
            <a:avLst/>
          </a:prstGeom>
          <a:noFill/>
        </p:spPr>
      </p:pic>
      <p:sp>
        <p:nvSpPr>
          <p:cNvPr id="12" name="TextBox 11">
            <a:extLst>
              <a:ext uri="{FF2B5EF4-FFF2-40B4-BE49-F238E27FC236}">
                <a16:creationId xmlns:a16="http://schemas.microsoft.com/office/drawing/2014/main" id="{1B8C1ECE-ABD2-8E94-C9D4-37D8AC4A128F}"/>
              </a:ext>
            </a:extLst>
          </p:cNvPr>
          <p:cNvSpPr txBox="1"/>
          <p:nvPr/>
        </p:nvSpPr>
        <p:spPr>
          <a:xfrm>
            <a:off x="3647090" y="3415862"/>
            <a:ext cx="184731" cy="369332"/>
          </a:xfrm>
          <a:prstGeom prst="rect">
            <a:avLst/>
          </a:prstGeom>
          <a:noFill/>
        </p:spPr>
        <p:txBody>
          <a:bodyPr wrap="none" rtlCol="0">
            <a:spAutoFit/>
          </a:bodyPr>
          <a:lstStyle/>
          <a:p>
            <a:endParaRPr lang="en-US" dirty="0"/>
          </a:p>
        </p:txBody>
      </p:sp>
      <p:pic>
        <p:nvPicPr>
          <p:cNvPr id="8" name="Picture 7" descr="A document with text and numbers&#10;&#10;Description automatically generated">
            <a:extLst>
              <a:ext uri="{FF2B5EF4-FFF2-40B4-BE49-F238E27FC236}">
                <a16:creationId xmlns:a16="http://schemas.microsoft.com/office/drawing/2014/main" id="{DE6182D6-DA4B-BB2B-DD86-D3751CDB4619}"/>
              </a:ext>
            </a:extLst>
          </p:cNvPr>
          <p:cNvPicPr>
            <a:picLocks noChangeAspect="1"/>
          </p:cNvPicPr>
          <p:nvPr/>
        </p:nvPicPr>
        <p:blipFill>
          <a:blip r:embed="rId3"/>
          <a:stretch>
            <a:fillRect/>
          </a:stretch>
        </p:blipFill>
        <p:spPr>
          <a:xfrm>
            <a:off x="4401625" y="1673352"/>
            <a:ext cx="4023443" cy="5159248"/>
          </a:xfrm>
          <a:prstGeom prst="rect">
            <a:avLst/>
          </a:prstGeom>
        </p:spPr>
      </p:pic>
    </p:spTree>
    <p:extLst>
      <p:ext uri="{BB962C8B-B14F-4D97-AF65-F5344CB8AC3E}">
        <p14:creationId xmlns:p14="http://schemas.microsoft.com/office/powerpoint/2010/main" val="1547326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1324A7B-AF6E-47CE-BBF8-5A8C8DE330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58" name="Picture 57">
            <a:extLst>
              <a:ext uri="{FF2B5EF4-FFF2-40B4-BE49-F238E27FC236}">
                <a16:creationId xmlns:a16="http://schemas.microsoft.com/office/drawing/2014/main" id="{3C7BEFBC-F1F7-45AB-AF64-D082B980DA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60" name="Oval 59">
            <a:extLst>
              <a:ext uri="{FF2B5EF4-FFF2-40B4-BE49-F238E27FC236}">
                <a16:creationId xmlns:a16="http://schemas.microsoft.com/office/drawing/2014/main" id="{90CA4844-0296-471B-9BF0-17E55010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pic>
        <p:nvPicPr>
          <p:cNvPr id="62" name="Picture 61">
            <a:extLst>
              <a:ext uri="{FF2B5EF4-FFF2-40B4-BE49-F238E27FC236}">
                <a16:creationId xmlns:a16="http://schemas.microsoft.com/office/drawing/2014/main" id="{278459C9-AC6C-438D-99D2-A565175AAA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6000148" y="857250"/>
            <a:ext cx="1202540" cy="857250"/>
          </a:xfrm>
          <a:prstGeom prst="rect">
            <a:avLst/>
          </a:prstGeom>
        </p:spPr>
      </p:pic>
      <p:pic>
        <p:nvPicPr>
          <p:cNvPr id="64" name="Picture 63">
            <a:extLst>
              <a:ext uri="{FF2B5EF4-FFF2-40B4-BE49-F238E27FC236}">
                <a16:creationId xmlns:a16="http://schemas.microsoft.com/office/drawing/2014/main" id="{B35D38F3-2985-4151-AA8D-E88DA67208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6456759" y="5426899"/>
            <a:ext cx="745301" cy="573851"/>
          </a:xfrm>
          <a:prstGeom prst="rect">
            <a:avLst/>
          </a:prstGeom>
        </p:spPr>
      </p:pic>
      <p:sp>
        <p:nvSpPr>
          <p:cNvPr id="66" name="Rectangle 65">
            <a:extLst>
              <a:ext uri="{FF2B5EF4-FFF2-40B4-BE49-F238E27FC236}">
                <a16:creationId xmlns:a16="http://schemas.microsoft.com/office/drawing/2014/main" id="{D55808EB-34D0-4AE5-A7BE-EF31133B8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2" name="Title 1">
            <a:extLst>
              <a:ext uri="{FF2B5EF4-FFF2-40B4-BE49-F238E27FC236}">
                <a16:creationId xmlns:a16="http://schemas.microsoft.com/office/drawing/2014/main" id="{68765FB4-BA18-4579-FF9E-1A35D1995A9F}"/>
              </a:ext>
            </a:extLst>
          </p:cNvPr>
          <p:cNvSpPr>
            <a:spLocks noGrp="1"/>
          </p:cNvSpPr>
          <p:nvPr>
            <p:ph type="title"/>
          </p:nvPr>
        </p:nvSpPr>
        <p:spPr>
          <a:xfrm>
            <a:off x="5550389" y="1943101"/>
            <a:ext cx="3107836" cy="2322740"/>
          </a:xfrm>
        </p:spPr>
        <p:txBody>
          <a:bodyPr vert="horz" lIns="68580" tIns="34290" rIns="68580" bIns="34290" rtlCol="0" anchor="b">
            <a:normAutofit/>
          </a:bodyPr>
          <a:lstStyle/>
          <a:p>
            <a:pPr>
              <a:lnSpc>
                <a:spcPct val="90000"/>
              </a:lnSpc>
            </a:pPr>
            <a:r>
              <a:rPr lang="en-US" sz="1350" dirty="0"/>
              <a:t>Outreach and Jim were able to provide a new bike for a gentleman we have worked with for several months. He was struggling getting to the churches for food, and to doctors appt. He expressed a bike would be a tremendous help. Jim allowed us to take him and purchase a new bicycle. He was extremely thankful. This was a major blessing and has helped him to survive daily.</a:t>
            </a:r>
          </a:p>
        </p:txBody>
      </p:sp>
      <p:sp>
        <p:nvSpPr>
          <p:cNvPr id="68" name="Rectangle 67">
            <a:extLst>
              <a:ext uri="{FF2B5EF4-FFF2-40B4-BE49-F238E27FC236}">
                <a16:creationId xmlns:a16="http://schemas.microsoft.com/office/drawing/2014/main" id="{C62E6E5C-969B-46A4-B680-78C206BB6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567924"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Freeform 27">
            <a:extLst>
              <a:ext uri="{FF2B5EF4-FFF2-40B4-BE49-F238E27FC236}">
                <a16:creationId xmlns:a16="http://schemas.microsoft.com/office/drawing/2014/main" id="{CDC83B58-9468-4120-9E95-F0B4D723A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7235" y="857249"/>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sz="1350"/>
          </a:p>
        </p:txBody>
      </p:sp>
      <p:sp>
        <p:nvSpPr>
          <p:cNvPr id="72" name="Freeform 5">
            <a:extLst>
              <a:ext uri="{FF2B5EF4-FFF2-40B4-BE49-F238E27FC236}">
                <a16:creationId xmlns:a16="http://schemas.microsoft.com/office/drawing/2014/main" id="{1F13A9E2-7DCE-44A3-BC60-2AAF2FB99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170921" y="292473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sz="1350"/>
          </a:p>
        </p:txBody>
      </p:sp>
      <p:pic>
        <p:nvPicPr>
          <p:cNvPr id="7" name="Picture 6" descr="Two men standing next to each other&#10;&#10;Description automatically generated">
            <a:extLst>
              <a:ext uri="{FF2B5EF4-FFF2-40B4-BE49-F238E27FC236}">
                <a16:creationId xmlns:a16="http://schemas.microsoft.com/office/drawing/2014/main" id="{CA5A09D2-6F5E-FF5E-B904-1125DFB69944}"/>
              </a:ext>
            </a:extLst>
          </p:cNvPr>
          <p:cNvPicPr>
            <a:picLocks noChangeAspect="1"/>
          </p:cNvPicPr>
          <p:nvPr/>
        </p:nvPicPr>
        <p:blipFill>
          <a:blip r:embed="rId7"/>
          <a:stretch>
            <a:fillRect/>
          </a:stretch>
        </p:blipFill>
        <p:spPr>
          <a:xfrm>
            <a:off x="1164659" y="1343024"/>
            <a:ext cx="2727267" cy="2045450"/>
          </a:xfrm>
          <a:prstGeom prst="rect">
            <a:avLst/>
          </a:prstGeom>
          <a:effectLst/>
        </p:spPr>
      </p:pic>
      <p:pic>
        <p:nvPicPr>
          <p:cNvPr id="9" name="Graphic 8" descr="Handshake">
            <a:extLst>
              <a:ext uri="{FF2B5EF4-FFF2-40B4-BE49-F238E27FC236}">
                <a16:creationId xmlns:a16="http://schemas.microsoft.com/office/drawing/2014/main" id="{B63EAB9C-D1BC-1311-BBD0-185E6F593A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03951" y="3468831"/>
            <a:ext cx="2045797" cy="2045797"/>
          </a:xfrm>
          <a:prstGeom prst="rect">
            <a:avLst/>
          </a:prstGeom>
          <a:effectLst/>
        </p:spPr>
      </p:pic>
    </p:spTree>
    <p:extLst>
      <p:ext uri="{BB962C8B-B14F-4D97-AF65-F5344CB8AC3E}">
        <p14:creationId xmlns:p14="http://schemas.microsoft.com/office/powerpoint/2010/main" val="215386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Financial Report </a:t>
            </a:r>
            <a:r>
              <a:rPr lang="mr-IN" dirty="0"/>
              <a:t>–</a:t>
            </a:r>
            <a:r>
              <a:rPr lang="en-US" dirty="0"/>
              <a:t> September 2024</a:t>
            </a:r>
          </a:p>
        </p:txBody>
      </p:sp>
      <p:sp>
        <p:nvSpPr>
          <p:cNvPr id="3" name="Content Placeholder 2"/>
          <p:cNvSpPr>
            <a:spLocks noGrp="1"/>
          </p:cNvSpPr>
          <p:nvPr>
            <p:ph sz="half" idx="2"/>
          </p:nvPr>
        </p:nvSpPr>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D41A178-E27C-9E45-EB64-0A96BB4D57D4}"/>
              </a:ext>
            </a:extLst>
          </p:cNvPr>
          <p:cNvSpPr txBox="1"/>
          <p:nvPr/>
        </p:nvSpPr>
        <p:spPr>
          <a:xfrm>
            <a:off x="5311814" y="5381297"/>
            <a:ext cx="3284363" cy="646331"/>
          </a:xfrm>
          <a:prstGeom prst="rect">
            <a:avLst/>
          </a:prstGeom>
          <a:noFill/>
        </p:spPr>
        <p:txBody>
          <a:bodyPr wrap="square" rtlCol="0">
            <a:spAutoFit/>
          </a:bodyPr>
          <a:lstStyle/>
          <a:p>
            <a:r>
              <a:rPr lang="en-US" dirty="0"/>
              <a:t>Fourth quarter invoice have been sent out. </a:t>
            </a:r>
          </a:p>
        </p:txBody>
      </p:sp>
      <p:pic>
        <p:nvPicPr>
          <p:cNvPr id="8" name="Picture 7" descr="A screenshot of a spreadsheet&#10;&#10;Description automatically generated">
            <a:extLst>
              <a:ext uri="{FF2B5EF4-FFF2-40B4-BE49-F238E27FC236}">
                <a16:creationId xmlns:a16="http://schemas.microsoft.com/office/drawing/2014/main" id="{4675DEB3-4F01-100B-D914-3EF2D51C309B}"/>
              </a:ext>
            </a:extLst>
          </p:cNvPr>
          <p:cNvPicPr>
            <a:picLocks noChangeAspect="1"/>
          </p:cNvPicPr>
          <p:nvPr/>
        </p:nvPicPr>
        <p:blipFill>
          <a:blip r:embed="rId2"/>
          <a:stretch>
            <a:fillRect/>
          </a:stretch>
        </p:blipFill>
        <p:spPr>
          <a:xfrm>
            <a:off x="165319" y="1408386"/>
            <a:ext cx="4711482" cy="4981302"/>
          </a:xfrm>
          <a:prstGeom prst="rect">
            <a:avLst/>
          </a:prstGeom>
        </p:spPr>
      </p:pic>
      <p:pic>
        <p:nvPicPr>
          <p:cNvPr id="11" name="Picture 10" descr="A screenshot of a document&#10;&#10;Description automatically generated">
            <a:extLst>
              <a:ext uri="{FF2B5EF4-FFF2-40B4-BE49-F238E27FC236}">
                <a16:creationId xmlns:a16="http://schemas.microsoft.com/office/drawing/2014/main" id="{8D2EB3C0-1EF1-78A1-3CCD-4FD6FB870796}"/>
              </a:ext>
            </a:extLst>
          </p:cNvPr>
          <p:cNvPicPr>
            <a:picLocks noChangeAspect="1"/>
          </p:cNvPicPr>
          <p:nvPr/>
        </p:nvPicPr>
        <p:blipFill>
          <a:blip r:embed="rId3"/>
          <a:stretch>
            <a:fillRect/>
          </a:stretch>
        </p:blipFill>
        <p:spPr>
          <a:xfrm>
            <a:off x="5168682" y="1407448"/>
            <a:ext cx="3427495" cy="3711090"/>
          </a:xfrm>
          <a:prstGeom prst="rect">
            <a:avLst/>
          </a:prstGeom>
        </p:spPr>
      </p:pic>
    </p:spTree>
    <p:extLst>
      <p:ext uri="{BB962C8B-B14F-4D97-AF65-F5344CB8AC3E}">
        <p14:creationId xmlns:p14="http://schemas.microsoft.com/office/powerpoint/2010/main" val="27590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20DF-D25D-B6E6-BED1-30BDE403516E}"/>
              </a:ext>
            </a:extLst>
          </p:cNvPr>
          <p:cNvSpPr>
            <a:spLocks noGrp="1"/>
          </p:cNvSpPr>
          <p:nvPr>
            <p:ph type="title"/>
          </p:nvPr>
        </p:nvSpPr>
        <p:spPr/>
        <p:txBody>
          <a:bodyPr anchor="ctr">
            <a:normAutofit/>
          </a:bodyPr>
          <a:lstStyle/>
          <a:p>
            <a:r>
              <a:rPr lang="en-US" dirty="0"/>
              <a:t>2025 Funding</a:t>
            </a:r>
          </a:p>
        </p:txBody>
      </p:sp>
      <p:sp>
        <p:nvSpPr>
          <p:cNvPr id="4" name="Content Placeholder 3">
            <a:extLst>
              <a:ext uri="{FF2B5EF4-FFF2-40B4-BE49-F238E27FC236}">
                <a16:creationId xmlns:a16="http://schemas.microsoft.com/office/drawing/2014/main" id="{BF4F4B23-5DE1-2AB1-57A5-E34152013C62}"/>
              </a:ext>
            </a:extLst>
          </p:cNvPr>
          <p:cNvSpPr>
            <a:spLocks noGrp="1"/>
          </p:cNvSpPr>
          <p:nvPr>
            <p:ph idx="1"/>
          </p:nvPr>
        </p:nvSpPr>
        <p:spPr/>
        <p:txBody>
          <a:bodyPr>
            <a:normAutofit/>
          </a:bodyPr>
          <a:lstStyle/>
          <a:p>
            <a:r>
              <a:rPr lang="en-US" sz="2000" dirty="0"/>
              <a:t>In years past we have used SBD’s projected revenue that comes out in November. This makes it difficult to assess the participating SBD’s contribution prior to the NSI budget approval process and SBD budget due date. Another concern has been the amount collected does not always match the projected revenue. We can address these concerns by using </a:t>
            </a:r>
            <a:r>
              <a:rPr lang="en-US" sz="2000" dirty="0">
                <a:effectLst/>
                <a:ea typeface="Calibri" panose="020F0502020204030204" pitchFamily="34" charset="0"/>
                <a:cs typeface="Arial" panose="020B0604020202020204" pitchFamily="34" charset="0"/>
              </a:rPr>
              <a:t>Collector of Revenue’s </a:t>
            </a:r>
            <a:r>
              <a:rPr lang="en-US" sz="2000" dirty="0">
                <a:solidFill>
                  <a:srgbClr val="000000"/>
                </a:solidFill>
                <a:effectLst/>
                <a:ea typeface="Calibri" panose="020F0502020204030204" pitchFamily="34" charset="0"/>
                <a:cs typeface="Arial" panose="020B0604020202020204" pitchFamily="34" charset="0"/>
              </a:rPr>
              <a:t>report of payments from their fiscal year. </a:t>
            </a:r>
          </a:p>
          <a:p>
            <a:r>
              <a:rPr lang="en-US" sz="2000" dirty="0">
                <a:solidFill>
                  <a:srgbClr val="000000"/>
                </a:solidFill>
                <a:effectLst/>
                <a:ea typeface="Calibri" panose="020F0502020204030204" pitchFamily="34" charset="0"/>
                <a:cs typeface="Arial" panose="020B0604020202020204" pitchFamily="34" charset="0"/>
              </a:rPr>
              <a:t>The next slide will show the amount The </a:t>
            </a:r>
            <a:r>
              <a:rPr lang="en-US" sz="2000" dirty="0">
                <a:solidFill>
                  <a:srgbClr val="000000"/>
                </a:solidFill>
                <a:ea typeface="Calibri" panose="020F0502020204030204" pitchFamily="34" charset="0"/>
                <a:cs typeface="Arial" panose="020B0604020202020204" pitchFamily="34" charset="0"/>
              </a:rPr>
              <a:t>C</a:t>
            </a:r>
            <a:r>
              <a:rPr lang="en-US" sz="2000" dirty="0">
                <a:solidFill>
                  <a:srgbClr val="000000"/>
                </a:solidFill>
                <a:effectLst/>
                <a:ea typeface="Calibri" panose="020F0502020204030204" pitchFamily="34" charset="0"/>
                <a:cs typeface="Arial" panose="020B0604020202020204" pitchFamily="34" charset="0"/>
              </a:rPr>
              <a:t>ollector’s office has reported for each participating district and the 2025 contributions.</a:t>
            </a:r>
          </a:p>
          <a:p>
            <a:r>
              <a:rPr lang="en-US" sz="2000" dirty="0">
                <a:effectLst/>
                <a:ea typeface="Calibri" panose="020F0502020204030204" pitchFamily="34" charset="0"/>
                <a:cs typeface="Arial" panose="020B0604020202020204" pitchFamily="34" charset="0"/>
              </a:rPr>
              <a:t>The NSI Administrative Budget for 2025 is $620,000. This model uses $75,000 of NSI reserves and 14.25% of the Collector of Revenue’s </a:t>
            </a:r>
            <a:r>
              <a:rPr lang="en-US" sz="2000" dirty="0">
                <a:solidFill>
                  <a:srgbClr val="000000"/>
                </a:solidFill>
                <a:effectLst/>
                <a:ea typeface="Calibri" panose="020F0502020204030204" pitchFamily="34" charset="0"/>
                <a:cs typeface="Arial" panose="020B0604020202020204" pitchFamily="34" charset="0"/>
              </a:rPr>
              <a:t>report of payments from the collection period March 1, 2023 - March 4th, 2024, which is their fiscal year. The allocation of camera budget of $74,500 is calculated according to the number of camera sites within each district. </a:t>
            </a:r>
          </a:p>
          <a:p>
            <a:endParaRPr lang="en-US" sz="2000" dirty="0"/>
          </a:p>
        </p:txBody>
      </p:sp>
    </p:spTree>
    <p:extLst>
      <p:ext uri="{BB962C8B-B14F-4D97-AF65-F5344CB8AC3E}">
        <p14:creationId xmlns:p14="http://schemas.microsoft.com/office/powerpoint/2010/main" val="349520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45A268-906A-F445-FEB4-93451B9D0023}"/>
              </a:ext>
            </a:extLst>
          </p:cNvPr>
          <p:cNvPicPr>
            <a:picLocks noChangeAspect="1"/>
          </p:cNvPicPr>
          <p:nvPr/>
        </p:nvPicPr>
        <p:blipFill>
          <a:blip r:embed="rId2"/>
          <a:stretch>
            <a:fillRect/>
          </a:stretch>
        </p:blipFill>
        <p:spPr>
          <a:xfrm>
            <a:off x="2800350" y="3810000"/>
            <a:ext cx="3543300" cy="2667000"/>
          </a:xfrm>
          <a:prstGeom prst="rect">
            <a:avLst/>
          </a:prstGeom>
        </p:spPr>
      </p:pic>
      <p:pic>
        <p:nvPicPr>
          <p:cNvPr id="6" name="Picture 5">
            <a:extLst>
              <a:ext uri="{FF2B5EF4-FFF2-40B4-BE49-F238E27FC236}">
                <a16:creationId xmlns:a16="http://schemas.microsoft.com/office/drawing/2014/main" id="{DEA9648C-FC6A-5F57-DDFC-57EAC7EE5019}"/>
              </a:ext>
            </a:extLst>
          </p:cNvPr>
          <p:cNvPicPr>
            <a:picLocks noChangeAspect="1"/>
          </p:cNvPicPr>
          <p:nvPr/>
        </p:nvPicPr>
        <p:blipFill>
          <a:blip r:embed="rId3"/>
          <a:stretch>
            <a:fillRect/>
          </a:stretch>
        </p:blipFill>
        <p:spPr>
          <a:xfrm>
            <a:off x="836365" y="585404"/>
            <a:ext cx="7471270" cy="3073119"/>
          </a:xfrm>
          <a:prstGeom prst="rect">
            <a:avLst/>
          </a:prstGeom>
        </p:spPr>
      </p:pic>
    </p:spTree>
    <p:extLst>
      <p:ext uri="{BB962C8B-B14F-4D97-AF65-F5344CB8AC3E}">
        <p14:creationId xmlns:p14="http://schemas.microsoft.com/office/powerpoint/2010/main" val="165350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Executive Director Report </a:t>
            </a:r>
          </a:p>
          <a:p>
            <a:r>
              <a:rPr lang="en-US" dirty="0"/>
              <a:t>Camera Report</a:t>
            </a:r>
          </a:p>
          <a:p>
            <a:r>
              <a:rPr lang="en-US" dirty="0"/>
              <a:t>Outreach Report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966834" y="1304670"/>
            <a:ext cx="7594600" cy="2713114"/>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1F3457"/>
                </a:solidFill>
                <a:latin typeface="Montserrat" panose="02000505000000020004" pitchFamily="2" charset="77"/>
              </a:rPr>
              <a:t> </a:t>
            </a:r>
          </a:p>
          <a:p>
            <a:endParaRPr lang="en-US" sz="3600" b="1" dirty="0">
              <a:solidFill>
                <a:srgbClr val="1F3457"/>
              </a:solidFill>
              <a:latin typeface="Montserrat" panose="02000505000000020004" pitchFamily="2" charset="77"/>
            </a:endParaRPr>
          </a:p>
          <a:p>
            <a:endParaRPr lang="en-US" sz="3600" b="1" dirty="0">
              <a:solidFill>
                <a:srgbClr val="1F3457"/>
              </a:solidFill>
              <a:latin typeface="Montserrat" panose="02000505000000020004" pitchFamily="2" charset="77"/>
            </a:endParaRPr>
          </a:p>
          <a:p>
            <a:r>
              <a:rPr lang="en-US" sz="2400" b="1" dirty="0">
                <a:solidFill>
                  <a:srgbClr val="1F3457"/>
                </a:solidFill>
                <a:latin typeface="Montserrat" panose="02000505000000020004" pitchFamily="2" charset="77"/>
              </a:rPr>
              <a:t> </a:t>
            </a:r>
            <a:endParaRPr lang="en-US" sz="24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107550" y="1763093"/>
            <a:ext cx="7361042" cy="1613647"/>
          </a:xfrm>
        </p:spPr>
        <p:txBody>
          <a:bodyPr>
            <a:noAutofit/>
          </a:bodyPr>
          <a:lstStyle/>
          <a:p>
            <a:pPr algn="l"/>
            <a:r>
              <a:rPr lang="en-US" sz="3600" b="1" dirty="0">
                <a:solidFill>
                  <a:srgbClr val="1F3457"/>
                </a:solidFill>
                <a:latin typeface="Montserrat" panose="02000505000000020004" pitchFamily="2" charset="77"/>
              </a:rPr>
              <a:t>CWE NSI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Executive Director Report </a:t>
            </a:r>
            <a:br>
              <a:rPr lang="en-US" sz="3300" b="1">
                <a:solidFill>
                  <a:srgbClr val="1F3457"/>
                </a:solidFill>
                <a:latin typeface="Montserrat" panose="02000505000000020004" pitchFamily="2" charset="77"/>
              </a:rPr>
            </a:br>
            <a:r>
              <a:rPr lang="en-US" sz="3300" b="1">
                <a:solidFill>
                  <a:srgbClr val="1F3457"/>
                </a:solidFill>
                <a:latin typeface="Montserrat" panose="02000505000000020004" pitchFamily="2" charset="77"/>
              </a:rPr>
              <a:t>October </a:t>
            </a:r>
            <a:r>
              <a:rPr lang="en-US" sz="3300" b="1" dirty="0">
                <a:solidFill>
                  <a:srgbClr val="1F3457"/>
                </a:solidFill>
                <a:latin typeface="Montserrat" panose="02000505000000020004" pitchFamily="2" charset="77"/>
              </a:rPr>
              <a:t>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4297218" y="4127251"/>
            <a:ext cx="4416137" cy="1241822"/>
          </a:xfrm>
        </p:spPr>
        <p:txBody>
          <a:bodyPr>
            <a:normAutofit lnSpcReduction="10000"/>
          </a:bodyPr>
          <a:lstStyle/>
          <a:p>
            <a:pPr algn="l">
              <a:lnSpc>
                <a:spcPct val="100000"/>
              </a:lnSpc>
            </a:pPr>
            <a:r>
              <a:rPr lang="en-US" dirty="0">
                <a:latin typeface="Montserrat" panose="02000505000000020004" pitchFamily="2" charset="77"/>
              </a:rPr>
              <a:t>Jim Whyte</a:t>
            </a:r>
          </a:p>
          <a:p>
            <a:pPr algn="l">
              <a:lnSpc>
                <a:spcPct val="100000"/>
              </a:lnSpc>
            </a:pPr>
            <a:r>
              <a:rPr lang="en-US" sz="1200" dirty="0">
                <a:latin typeface="Montserrat" panose="02000505000000020004" pitchFamily="2" charset="77"/>
              </a:rPr>
              <a:t>The Central West End Neighborhood Security Initiative </a:t>
            </a:r>
          </a:p>
          <a:p>
            <a:pPr algn="l">
              <a:lnSpc>
                <a:spcPct val="100000"/>
              </a:lnSpc>
            </a:pPr>
            <a:r>
              <a:rPr lang="en-US" sz="1200" dirty="0">
                <a:latin typeface="Montserrat" panose="02000505000000020004" pitchFamily="2" charset="77"/>
              </a:rPr>
              <a:t>447 N. Euclid Ave, St. Louis, MO 63108</a:t>
            </a:r>
          </a:p>
          <a:p>
            <a:pPr algn="l">
              <a:lnSpc>
                <a:spcPct val="100000"/>
              </a:lnSpc>
            </a:pPr>
            <a:r>
              <a:rPr lang="en-US" sz="1200" dirty="0">
                <a:latin typeface="Montserrat" panose="02000505000000020004" pitchFamily="2" charset="77"/>
              </a:rPr>
              <a:t>jwhyte@cwensi.com</a:t>
            </a:r>
          </a:p>
          <a:p>
            <a:pPr algn="l">
              <a:lnSpc>
                <a:spcPct val="100000"/>
              </a:lnSpc>
            </a:pPr>
            <a:r>
              <a:rPr lang="en-US" sz="12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3116839" y="4127250"/>
            <a:ext cx="1180379" cy="1241823"/>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1681882" y="2109839"/>
            <a:ext cx="4869297"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1974697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dirty="0">
              <a:solidFill>
                <a:srgbClr val="FF8A36"/>
              </a:solidFill>
              <a:latin typeface="Calibri" panose="020F0502020204030204"/>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920555"/>
            <a:ext cx="8378846" cy="3901068"/>
          </a:xfrm>
          <a:prstGeom prst="rect">
            <a:avLst/>
          </a:prstGeom>
          <a:noFill/>
        </p:spPr>
        <p:txBody>
          <a:bodyPr wrap="square" rtlCol="0">
            <a:spAutoFit/>
          </a:bodyPr>
          <a:lstStyle/>
          <a:p>
            <a:pPr defTabSz="342900">
              <a:defRPr/>
            </a:pPr>
            <a:r>
              <a:rPr lang="en-US" sz="1500" b="1" dirty="0">
                <a:solidFill>
                  <a:prstClr val="black"/>
                </a:solidFill>
                <a:latin typeface="Calibri" panose="020F0502020204030204"/>
              </a:rPr>
              <a:t> </a:t>
            </a:r>
          </a:p>
          <a:p>
            <a:pPr marL="214313" indent="-214313" defTabSz="342900">
              <a:buFont typeface="Arial" panose="020B0604020202020204" pitchFamily="34" charset="0"/>
              <a:buChar char="•"/>
              <a:defRPr/>
            </a:pPr>
            <a:r>
              <a:rPr lang="en-US" b="1" dirty="0">
                <a:solidFill>
                  <a:prstClr val="black"/>
                </a:solidFill>
                <a:latin typeface="Calibri" panose="020F0502020204030204"/>
              </a:rPr>
              <a:t>SLMPD rolling out new Crime mapping products through their web site. </a:t>
            </a:r>
            <a:r>
              <a:rPr lang="en-US" b="1" dirty="0">
                <a:solidFill>
                  <a:prstClr val="black"/>
                </a:solidFill>
                <a:latin typeface="Calibri" panose="020F0502020204030204"/>
                <a:hlinkClick r:id="rId2"/>
              </a:rPr>
              <a:t>https://slmpd.org/mapping/</a:t>
            </a:r>
            <a:endParaRPr lang="en-US" b="1" dirty="0">
              <a:solidFill>
                <a:prstClr val="black"/>
              </a:solidFill>
              <a:latin typeface="Calibri" panose="020F0502020204030204"/>
            </a:endParaRPr>
          </a:p>
          <a:p>
            <a:pPr marL="214313" indent="-214313" defTabSz="342900">
              <a:buFont typeface="Arial" panose="020B0604020202020204" pitchFamily="34" charset="0"/>
              <a:buChar char="•"/>
              <a:defRPr/>
            </a:pPr>
            <a:r>
              <a:rPr lang="en-US" b="1" dirty="0">
                <a:solidFill>
                  <a:prstClr val="black"/>
                </a:solidFill>
                <a:latin typeface="Calibri" panose="020F0502020204030204"/>
              </a:rPr>
              <a:t>Melissa Brown is taking over as the NSI Outreach Director beginning November 1</a:t>
            </a:r>
            <a:r>
              <a:rPr lang="en-US" b="1" baseline="30000" dirty="0">
                <a:solidFill>
                  <a:prstClr val="black"/>
                </a:solidFill>
                <a:latin typeface="Calibri" panose="020F0502020204030204"/>
              </a:rPr>
              <a:t>st</a:t>
            </a:r>
            <a:r>
              <a:rPr lang="en-US" b="1" dirty="0">
                <a:solidFill>
                  <a:prstClr val="black"/>
                </a:solidFill>
                <a:latin typeface="Calibri" panose="020F0502020204030204"/>
              </a:rPr>
              <a:t>.</a:t>
            </a:r>
          </a:p>
          <a:p>
            <a:pPr marL="214313" indent="-214313" defTabSz="342900">
              <a:buFont typeface="Arial" panose="020B0604020202020204" pitchFamily="34" charset="0"/>
              <a:buChar char="•"/>
              <a:defRPr/>
            </a:pPr>
            <a:r>
              <a:rPr lang="en-US" b="1" dirty="0">
                <a:solidFill>
                  <a:prstClr val="black"/>
                </a:solidFill>
                <a:latin typeface="Calibri" panose="020F0502020204030204"/>
              </a:rPr>
              <a:t>Alto-US  </a:t>
            </a:r>
            <a:r>
              <a:rPr lang="en-US" b="1" dirty="0">
                <a:solidFill>
                  <a:prstClr val="black"/>
                </a:solidFill>
                <a:latin typeface="Calibri" panose="020F0502020204030204"/>
                <a:hlinkClick r:id="rId3"/>
              </a:rPr>
              <a:t>https://www.alto.us/</a:t>
            </a:r>
            <a:r>
              <a:rPr lang="en-US" b="1" dirty="0">
                <a:solidFill>
                  <a:prstClr val="black"/>
                </a:solidFill>
                <a:latin typeface="Calibri" panose="020F0502020204030204"/>
              </a:rPr>
              <a:t> , Protecting retailers, empowering communities.  I met with two local employees of this global company to discuss services.  </a:t>
            </a:r>
          </a:p>
          <a:p>
            <a:pPr marL="214313" indent="-214313" defTabSz="342900">
              <a:buFont typeface="Arial" panose="020B0604020202020204" pitchFamily="34" charset="0"/>
              <a:buChar char="•"/>
              <a:defRPr/>
            </a:pPr>
            <a:r>
              <a:rPr lang="en-US" b="1" dirty="0">
                <a:solidFill>
                  <a:prstClr val="black"/>
                </a:solidFill>
                <a:latin typeface="Calibri" panose="020F0502020204030204"/>
              </a:rPr>
              <a:t>We attended a demo day at the headquarters of </a:t>
            </a:r>
            <a:r>
              <a:rPr lang="en-US" b="1" dirty="0" err="1">
                <a:solidFill>
                  <a:prstClr val="black"/>
                </a:solidFill>
                <a:latin typeface="Calibri" panose="020F0502020204030204"/>
              </a:rPr>
              <a:t>Utilitra</a:t>
            </a:r>
            <a:r>
              <a:rPr lang="en-US" b="1" dirty="0">
                <a:solidFill>
                  <a:prstClr val="black"/>
                </a:solidFill>
                <a:latin typeface="Calibri" panose="020F0502020204030204"/>
              </a:rPr>
              <a:t>, </a:t>
            </a:r>
            <a:r>
              <a:rPr lang="en-US" b="1" dirty="0">
                <a:solidFill>
                  <a:prstClr val="black"/>
                </a:solidFill>
                <a:latin typeface="Calibri" panose="020F0502020204030204"/>
                <a:hlinkClick r:id="rId4"/>
              </a:rPr>
              <a:t>https://www.utilitra.com/</a:t>
            </a:r>
            <a:r>
              <a:rPr lang="en-US" b="1" dirty="0">
                <a:solidFill>
                  <a:prstClr val="black"/>
                </a:solidFill>
                <a:latin typeface="Calibri" panose="020F0502020204030204"/>
              </a:rPr>
              <a:t>.  We saw many new camera applications and technology.  </a:t>
            </a:r>
          </a:p>
          <a:p>
            <a:pPr marL="214313" indent="-214313" defTabSz="342900">
              <a:buFont typeface="Arial" panose="020B0604020202020204" pitchFamily="34" charset="0"/>
              <a:buChar char="•"/>
              <a:defRPr/>
            </a:pPr>
            <a:endParaRPr lang="en-US" b="1" dirty="0">
              <a:solidFill>
                <a:prstClr val="black"/>
              </a:solidFill>
              <a:latin typeface="Calibri" panose="020F0502020204030204"/>
            </a:endParaRPr>
          </a:p>
          <a:p>
            <a:pPr defTabSz="342900">
              <a:defRPr/>
            </a:pPr>
            <a:endParaRPr lang="en-US" sz="1500" b="1" dirty="0">
              <a:solidFill>
                <a:prstClr val="black"/>
              </a:solidFill>
              <a:latin typeface="Calibri" panose="020F0502020204030204"/>
            </a:endParaRPr>
          </a:p>
          <a:p>
            <a:pPr marL="214313" indent="-214313" defTabSz="342900">
              <a:buFont typeface="Arial" panose="020B0604020202020204" pitchFamily="34" charset="0"/>
              <a:buChar char="•"/>
              <a:defRPr/>
            </a:pPr>
            <a:endParaRPr lang="en-US" sz="1500" b="1" dirty="0">
              <a:solidFill>
                <a:prstClr val="black"/>
              </a:solidFill>
              <a:latin typeface="Calibri" panose="020F0502020204030204"/>
            </a:endParaRPr>
          </a:p>
          <a:p>
            <a:pPr marL="214313" indent="-214313" defTabSz="342900">
              <a:buFont typeface="Arial" panose="020B0604020202020204" pitchFamily="34" charset="0"/>
              <a:buChar char="•"/>
              <a:defRPr/>
            </a:pPr>
            <a:endParaRPr lang="en-US" sz="1500" b="1" dirty="0">
              <a:solidFill>
                <a:prstClr val="black"/>
              </a:solidFill>
              <a:latin typeface="Calibri" panose="020F0502020204030204"/>
            </a:endParaRPr>
          </a:p>
          <a:p>
            <a:pPr marL="214313" indent="-214313" defTabSz="342900">
              <a:buFont typeface="Arial" panose="020B0604020202020204" pitchFamily="34" charset="0"/>
              <a:buChar char="•"/>
              <a:defRPr/>
            </a:pPr>
            <a:endParaRPr lang="en-US" sz="1500" b="1" dirty="0">
              <a:solidFill>
                <a:prstClr val="black"/>
              </a:solidFill>
              <a:latin typeface="Calibri" panose="020F0502020204030204"/>
            </a:endParaRPr>
          </a:p>
          <a:p>
            <a:pPr defTabSz="342900">
              <a:defRPr/>
            </a:pPr>
            <a:endParaRPr lang="en-US" sz="1500" b="1" dirty="0">
              <a:solidFill>
                <a:prstClr val="black"/>
              </a:solidFill>
              <a:latin typeface="Calibri" panose="020F0502020204030204"/>
            </a:endParaRPr>
          </a:p>
          <a:p>
            <a:pPr marL="214313" indent="-214313" defTabSz="342900">
              <a:buFont typeface="Arial" panose="020B0604020202020204" pitchFamily="34" charset="0"/>
              <a:buChar char="•"/>
              <a:defRPr/>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92221550"/>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103025</TotalTime>
  <Words>1390</Words>
  <Application>Microsoft Macintosh PowerPoint</Application>
  <PresentationFormat>On-screen Show (4:3)</PresentationFormat>
  <Paragraphs>160</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Montserrat</vt:lpstr>
      <vt:lpstr>Times New Roman</vt:lpstr>
      <vt:lpstr>Clarity</vt:lpstr>
      <vt:lpstr>NSI Board Report</vt:lpstr>
      <vt:lpstr>Agenda</vt:lpstr>
      <vt:lpstr>Meeting Minutes – September 2024</vt:lpstr>
      <vt:lpstr>Financial Report – September 2024</vt:lpstr>
      <vt:lpstr>2025 Funding</vt:lpstr>
      <vt:lpstr>PowerPoint Presentation</vt:lpstr>
      <vt:lpstr>Reports</vt:lpstr>
      <vt:lpstr>CWE NSI  Executive Director Report  October 2024</vt:lpstr>
      <vt:lpstr>PowerPoint Presentation</vt:lpstr>
      <vt:lpstr>PowerPoint Presentation</vt:lpstr>
      <vt:lpstr>NSI Camera Project</vt:lpstr>
      <vt:lpstr> Camera Management Information:</vt:lpstr>
      <vt:lpstr>Camera Review Information</vt:lpstr>
      <vt:lpstr>Pending Projects</vt:lpstr>
      <vt:lpstr>Pending Camera Projects</vt:lpstr>
      <vt:lpstr>24-040665  Stealing Firearm from a MV from Euclid &amp; Lindell on 9/22/2024 at 10:20 am</vt:lpstr>
      <vt:lpstr>24-042365 Theft of a Package from 4707 Westminster on 9/26/2024 at 2:54 pm</vt:lpstr>
      <vt:lpstr>24-042451  Theft of Firearm from Motor Vehicle #49 Maryland Plaza on 10/06/2024 at 9:12pm</vt:lpstr>
      <vt:lpstr>NSI Outreach:  Sept-October 2024 Update</vt:lpstr>
      <vt:lpstr>61 Total Individual Engagements between June-July 2024</vt:lpstr>
      <vt:lpstr>Locations of CWE NSI Outreach  Engagements between  June-July 2024:</vt:lpstr>
      <vt:lpstr>Maps – All Engagements</vt:lpstr>
      <vt:lpstr>Maps – East Loop, DeBaliviere Place</vt:lpstr>
      <vt:lpstr>Maps – FPSE</vt:lpstr>
      <vt:lpstr>Maps – Northern Area</vt:lpstr>
      <vt:lpstr>Maps – CWE North SBD</vt:lpstr>
      <vt:lpstr>Maps – CWE Southeast SBD, Cortex</vt:lpstr>
      <vt:lpstr>Maps – Medical Campus</vt:lpstr>
      <vt:lpstr> </vt:lpstr>
      <vt:lpstr>Outreach and Jim were able to provide a new bike for a gentleman we have worked with for several months. He was struggling getting to the churches for food, and to doctors appt. He expressed a bike would be a tremendous help. Jim allowed us to take him and purchase a new bicycle. He was extremely thankful. This was a major blessing and has helped him to survive daily.</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364</cp:revision>
  <cp:lastPrinted>2024-10-16T16:57:32Z</cp:lastPrinted>
  <dcterms:created xsi:type="dcterms:W3CDTF">2018-03-05T20:29:47Z</dcterms:created>
  <dcterms:modified xsi:type="dcterms:W3CDTF">2024-10-17T17:14:04Z</dcterms:modified>
</cp:coreProperties>
</file>