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8"/>
  </p:notesMasterIdLst>
  <p:handoutMasterIdLst>
    <p:handoutMasterId r:id="rId19"/>
  </p:handoutMasterIdLst>
  <p:sldIdLst>
    <p:sldId id="256" r:id="rId2"/>
    <p:sldId id="260" r:id="rId3"/>
    <p:sldId id="275" r:id="rId4"/>
    <p:sldId id="278" r:id="rId5"/>
    <p:sldId id="281" r:id="rId6"/>
    <p:sldId id="290" r:id="rId7"/>
    <p:sldId id="262" r:id="rId8"/>
    <p:sldId id="273" r:id="rId9"/>
    <p:sldId id="276" r:id="rId10"/>
    <p:sldId id="274" r:id="rId11"/>
    <p:sldId id="284" r:id="rId12"/>
    <p:sldId id="286" r:id="rId13"/>
    <p:sldId id="288" r:id="rId14"/>
    <p:sldId id="285" r:id="rId15"/>
    <p:sldId id="289"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F5F0-E116-5B43-8E2B-27B9D2D3B2AC}" v="4" dt="2023-09-13T15:42:10.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p:restoredTop sz="94694"/>
  </p:normalViewPr>
  <p:slideViewPr>
    <p:cSldViewPr snapToGrid="0" snapToObjects="1">
      <p:cViewPr varScale="1">
        <p:scale>
          <a:sx n="121" d="100"/>
          <a:sy n="121" d="100"/>
        </p:scale>
        <p:origin x="19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8/15/24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8/15/24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8/15/24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8/15/24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8/15/24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8/15/24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8/15/24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8/15/24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8/15/24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August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pPr algn="ctr"/>
            <a:r>
              <a:rPr lang="en-US" sz="2800" b="1" u="sng">
                <a:solidFill>
                  <a:schemeClr val="tx1"/>
                </a:solidFill>
              </a:rPr>
              <a:t>Pending Camera Projects</a:t>
            </a:r>
            <a:endParaRPr lang="en-US" sz="2800" b="1" u="sng" dirty="0">
              <a:solidFill>
                <a:schemeClr val="tx1"/>
              </a:solidFill>
            </a:endParaRPr>
          </a:p>
        </p:txBody>
      </p:sp>
      <p:sp>
        <p:nvSpPr>
          <p:cNvPr id="3" name="Content Placeholder 2"/>
          <p:cNvSpPr>
            <a:spLocks noGrp="1"/>
          </p:cNvSpPr>
          <p:nvPr>
            <p:ph idx="1"/>
          </p:nvPr>
        </p:nvSpPr>
        <p:spPr>
          <a:xfrm>
            <a:off x="457200" y="685800"/>
            <a:ext cx="8229600" cy="6019800"/>
          </a:xfrm>
        </p:spPr>
        <p:txBody>
          <a:bodyPr>
            <a:normAutofit/>
          </a:bodyPr>
          <a:lstStyle/>
          <a:p>
            <a:r>
              <a:rPr lang="en-US" sz="3400" dirty="0"/>
              <a:t>4255 West Pine (</a:t>
            </a:r>
            <a:r>
              <a:rPr lang="en-US" sz="3400" dirty="0" err="1"/>
              <a:t>Rejis</a:t>
            </a:r>
            <a:r>
              <a:rPr lang="en-US" sz="3400" dirty="0"/>
              <a:t>)- Upgrade external cameras on building and install pole at intersection- On Hold. </a:t>
            </a:r>
          </a:p>
          <a:p>
            <a:r>
              <a:rPr lang="en-US" sz="3400" dirty="0"/>
              <a:t>4321 Chouteau- Establish a new camera site. Complete</a:t>
            </a:r>
          </a:p>
          <a:p>
            <a:r>
              <a:rPr lang="en-US" sz="3400" dirty="0"/>
              <a:t>4476 Chouteau (Song Bird)- Complete.</a:t>
            </a:r>
          </a:p>
          <a:p>
            <a:r>
              <a:rPr lang="en-US" sz="3400" dirty="0"/>
              <a:t>Recommendation for Camera upgrades and establish new sites in the CWE South SBD and Euclid South CID.</a:t>
            </a:r>
            <a:endParaRPr lang="en-US" dirty="0"/>
          </a:p>
        </p:txBody>
      </p:sp>
    </p:spTree>
    <p:extLst>
      <p:ext uri="{BB962C8B-B14F-4D97-AF65-F5344CB8AC3E}">
        <p14:creationId xmlns:p14="http://schemas.microsoft.com/office/powerpoint/2010/main" val="418083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 continued</a:t>
            </a:r>
          </a:p>
        </p:txBody>
      </p:sp>
      <p:sp>
        <p:nvSpPr>
          <p:cNvPr id="3" name="Content Placeholder 2"/>
          <p:cNvSpPr>
            <a:spLocks noGrp="1"/>
          </p:cNvSpPr>
          <p:nvPr>
            <p:ph idx="1"/>
          </p:nvPr>
        </p:nvSpPr>
        <p:spPr>
          <a:xfrm>
            <a:off x="457200" y="990600"/>
            <a:ext cx="8229600" cy="5625859"/>
          </a:xfrm>
        </p:spPr>
        <p:txBody>
          <a:bodyPr>
            <a:normAutofit/>
          </a:bodyPr>
          <a:lstStyle/>
          <a:p>
            <a:r>
              <a:rPr lang="en-US" dirty="0"/>
              <a:t>398 N. Euclid- Establish a new camera site at this location. (Conduit and wiring installed)</a:t>
            </a:r>
          </a:p>
          <a:p>
            <a:r>
              <a:rPr lang="en-US" dirty="0"/>
              <a:t>625 N. Euclid- Establish New site. Complete</a:t>
            </a:r>
          </a:p>
          <a:p>
            <a:r>
              <a:rPr lang="en-US" dirty="0"/>
              <a:t>4500 Olive- Establish a new camera site. Complete.</a:t>
            </a:r>
          </a:p>
          <a:p>
            <a:r>
              <a:rPr lang="en-US" dirty="0"/>
              <a:t>4818 Olive- Camera system upgrade.</a:t>
            </a:r>
          </a:p>
          <a:p>
            <a:r>
              <a:rPr lang="en-US" dirty="0"/>
              <a:t>400 N. Euclid- Establish a new camera site.</a:t>
            </a:r>
          </a:p>
          <a:p>
            <a:r>
              <a:rPr lang="en-US" dirty="0"/>
              <a:t>405 N. Euclid- Camera system upgrade.</a:t>
            </a:r>
          </a:p>
          <a:p>
            <a:r>
              <a:rPr lang="en-US" dirty="0"/>
              <a:t>4701 McPherson- Camera system Upgrade.</a:t>
            </a:r>
          </a:p>
          <a:p>
            <a:endParaRPr lang="en-US" dirty="0"/>
          </a:p>
        </p:txBody>
      </p:sp>
    </p:spTree>
    <p:extLst>
      <p:ext uri="{BB962C8B-B14F-4D97-AF65-F5344CB8AC3E}">
        <p14:creationId xmlns:p14="http://schemas.microsoft.com/office/powerpoint/2010/main" val="392927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chor="t">
            <a:normAutofit/>
          </a:bodyPr>
          <a:lstStyle/>
          <a:p>
            <a:pPr algn="l"/>
            <a:r>
              <a:rPr lang="en-US" sz="2800" dirty="0"/>
              <a:t>24-030803  Stealing from a Building (Bike) 4497 Pershing on 7/20/2024 at 12:17 pm</a:t>
            </a:r>
          </a:p>
        </p:txBody>
      </p:sp>
      <p:sp>
        <p:nvSpPr>
          <p:cNvPr id="3" name="Content Placeholder 2"/>
          <p:cNvSpPr>
            <a:spLocks noGrp="1"/>
          </p:cNvSpPr>
          <p:nvPr>
            <p:ph sz="half" idx="1"/>
          </p:nvPr>
        </p:nvSpPr>
        <p:spPr>
          <a:xfrm>
            <a:off x="228600" y="1066800"/>
            <a:ext cx="3962400" cy="5638799"/>
          </a:xfrm>
        </p:spPr>
        <p:txBody>
          <a:bodyPr>
            <a:normAutofit fontScale="62500" lnSpcReduction="20000"/>
          </a:bodyPr>
          <a:lstStyle/>
          <a:p>
            <a:r>
              <a:rPr lang="en-US" dirty="0"/>
              <a:t>The management from Convent Gardens contacted the NSI relative to a theft of a bike.</a:t>
            </a:r>
          </a:p>
          <a:p>
            <a:r>
              <a:rPr lang="en-US" dirty="0"/>
              <a:t>The incident occurred between the dates of 7/19/2024- 7/21/2024.</a:t>
            </a:r>
          </a:p>
          <a:p>
            <a:r>
              <a:rPr lang="en-US" dirty="0"/>
              <a:t>The management was able to review the internal camera which revealed date and time that the suspect unlawfully entered the apartment building.</a:t>
            </a:r>
          </a:p>
          <a:p>
            <a:r>
              <a:rPr lang="en-US" dirty="0"/>
              <a:t>A review of the NSI cameras in the area revealed the suspect.</a:t>
            </a:r>
          </a:p>
          <a:p>
            <a:r>
              <a:rPr lang="en-US" dirty="0"/>
              <a:t>The suspect approached the front of the building, waited for an Amazon employee to exit and then he entered the building.</a:t>
            </a:r>
          </a:p>
          <a:p>
            <a:r>
              <a:rPr lang="en-US" dirty="0"/>
              <a:t>The suspect exit via the side door in possession of the bike. He was last seen walking east on Pershing towards </a:t>
            </a:r>
            <a:r>
              <a:rPr lang="en-US" dirty="0" err="1"/>
              <a:t>Newstead</a:t>
            </a:r>
            <a:r>
              <a:rPr lang="en-US" dirty="0"/>
              <a:t>.</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43400" y="1143000"/>
            <a:ext cx="2158068" cy="3733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629400" y="3886200"/>
            <a:ext cx="2409825" cy="2377049"/>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629400" y="1143000"/>
            <a:ext cx="2362200" cy="2600325"/>
          </a:xfrm>
          <a:prstGeom prst="rect">
            <a:avLst/>
          </a:prstGeom>
          <a:noFill/>
          <a:ln w="9525">
            <a:noFill/>
            <a:miter lim="800000"/>
            <a:headEnd/>
            <a:tailEnd/>
          </a:ln>
        </p:spPr>
      </p:pic>
      <p:sp>
        <p:nvSpPr>
          <p:cNvPr id="10" name="TextBox 9"/>
          <p:cNvSpPr txBox="1"/>
          <p:nvPr/>
        </p:nvSpPr>
        <p:spPr>
          <a:xfrm>
            <a:off x="4419600" y="5410200"/>
            <a:ext cx="2057400" cy="400110"/>
          </a:xfrm>
          <a:prstGeom prst="rect">
            <a:avLst/>
          </a:prstGeom>
          <a:noFill/>
        </p:spPr>
        <p:txBody>
          <a:bodyPr wrap="square" rtlCol="0">
            <a:spAutoFit/>
          </a:bodyPr>
          <a:lstStyle/>
          <a:p>
            <a:r>
              <a:rPr lang="en-US" sz="2000" b="1" dirty="0">
                <a:solidFill>
                  <a:schemeClr val="accent1">
                    <a:lumMod val="75000"/>
                  </a:schemeClr>
                </a:solidFill>
              </a:rPr>
              <a:t>Darwin Thomas</a:t>
            </a:r>
          </a:p>
        </p:txBody>
      </p:sp>
    </p:spTree>
    <p:extLst>
      <p:ext uri="{BB962C8B-B14F-4D97-AF65-F5344CB8AC3E}">
        <p14:creationId xmlns:p14="http://schemas.microsoft.com/office/powerpoint/2010/main" val="14379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chor="t">
            <a:normAutofit/>
          </a:bodyPr>
          <a:lstStyle/>
          <a:p>
            <a:pPr algn="l"/>
            <a:r>
              <a:rPr lang="en-US" sz="2800" i="1"/>
              <a:t>24-030636  Theft  #26 </a:t>
            </a:r>
            <a:r>
              <a:rPr lang="en-US" sz="2800" i="1" dirty="0"/>
              <a:t>Maryland Plaza (</a:t>
            </a:r>
            <a:r>
              <a:rPr lang="en-US" sz="2800" i="1" dirty="0" err="1"/>
              <a:t>Lululemon</a:t>
            </a:r>
            <a:r>
              <a:rPr lang="en-US" sz="2800" i="1" dirty="0"/>
              <a:t>)</a:t>
            </a:r>
            <a:br>
              <a:rPr lang="en-US" sz="2800" i="1" dirty="0"/>
            </a:br>
            <a:r>
              <a:rPr lang="en-US" sz="2800" i="1" dirty="0"/>
              <a:t>07-21-2024 @1429hrs</a:t>
            </a:r>
            <a:endParaRPr lang="en-US" sz="2800" dirty="0"/>
          </a:p>
        </p:txBody>
      </p:sp>
      <p:sp>
        <p:nvSpPr>
          <p:cNvPr id="3" name="Content Placeholder 2"/>
          <p:cNvSpPr>
            <a:spLocks noGrp="1"/>
          </p:cNvSpPr>
          <p:nvPr>
            <p:ph sz="half" idx="1"/>
          </p:nvPr>
        </p:nvSpPr>
        <p:spPr>
          <a:xfrm>
            <a:off x="457200" y="1066800"/>
            <a:ext cx="4572000" cy="5638799"/>
          </a:xfrm>
        </p:spPr>
        <p:txBody>
          <a:bodyPr>
            <a:normAutofit fontScale="70000" lnSpcReduction="20000"/>
          </a:bodyPr>
          <a:lstStyle/>
          <a:p>
            <a:r>
              <a:rPr lang="en-US" sz="2900" dirty="0"/>
              <a:t>The NSI Division was advised of the above incident, date, and time.</a:t>
            </a:r>
          </a:p>
          <a:p>
            <a:r>
              <a:rPr lang="en-US" sz="2900" dirty="0"/>
              <a:t>The NSI Division conducted a camera review and observed the suspect and suspected vehicle arrive prior to the incident and leave after.</a:t>
            </a:r>
          </a:p>
          <a:p>
            <a:r>
              <a:rPr lang="en-US" sz="2900" dirty="0"/>
              <a:t>While conducting the camera review the NSI observed the suspect, traveling north on Kingshighway and east on Maryland Plaza. The vehicle parked on the north side of Maryland Plaza across from </a:t>
            </a:r>
            <a:r>
              <a:rPr lang="en-US" sz="2900" dirty="0" err="1"/>
              <a:t>Lululemon</a:t>
            </a:r>
            <a:r>
              <a:rPr lang="en-US" sz="2900" dirty="0"/>
              <a:t> in front of a fire hydrant.</a:t>
            </a:r>
          </a:p>
          <a:p>
            <a:r>
              <a:rPr lang="en-US" sz="2900" dirty="0"/>
              <a:t>The vehicle is a Grey Ford compact car bearing Missouri plates of GL1 X2X occupied by 3-4 suspects/occupants, 2 are females. The windows including the windshield is heavily tinted.</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334000" y="2819400"/>
            <a:ext cx="1874520" cy="38481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334000" y="1219200"/>
            <a:ext cx="3638550" cy="15525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7239000" y="2819400"/>
            <a:ext cx="1679900" cy="1676400"/>
          </a:xfrm>
          <a:prstGeom prst="rect">
            <a:avLst/>
          </a:prstGeom>
          <a:noFill/>
          <a:ln w="9525">
            <a:noFill/>
            <a:miter lim="800000"/>
            <a:headEnd/>
            <a:tailEnd/>
          </a:ln>
        </p:spPr>
      </p:pic>
    </p:spTree>
    <p:extLst>
      <p:ext uri="{BB962C8B-B14F-4D97-AF65-F5344CB8AC3E}">
        <p14:creationId xmlns:p14="http://schemas.microsoft.com/office/powerpoint/2010/main" val="147119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chor="t">
            <a:normAutofit fontScale="90000"/>
          </a:bodyPr>
          <a:lstStyle/>
          <a:p>
            <a:pPr algn="l"/>
            <a:r>
              <a:rPr lang="en-US" sz="3200" dirty="0"/>
              <a:t>24-032234  Theft of Packages 4225 West Pine</a:t>
            </a:r>
            <a:br>
              <a:rPr lang="en-US" sz="3200" dirty="0"/>
            </a:br>
            <a:r>
              <a:rPr lang="en-US" sz="3200" dirty="0"/>
              <a:t>on 7/27/2024 at 10:13 am</a:t>
            </a:r>
          </a:p>
        </p:txBody>
      </p:sp>
      <p:sp>
        <p:nvSpPr>
          <p:cNvPr id="5" name="Content Placeholder 4"/>
          <p:cNvSpPr>
            <a:spLocks noGrp="1"/>
          </p:cNvSpPr>
          <p:nvPr>
            <p:ph sz="half" idx="1"/>
          </p:nvPr>
        </p:nvSpPr>
        <p:spPr>
          <a:xfrm>
            <a:off x="457200" y="1219200"/>
            <a:ext cx="3657600" cy="5486399"/>
          </a:xfrm>
        </p:spPr>
        <p:txBody>
          <a:bodyPr>
            <a:normAutofit fontScale="92500"/>
          </a:bodyPr>
          <a:lstStyle/>
          <a:p>
            <a:r>
              <a:rPr lang="en-US" dirty="0"/>
              <a:t>The NSI received information relative to a Theft of Packages from 4225 West Pine.</a:t>
            </a:r>
          </a:p>
          <a:p>
            <a:r>
              <a:rPr lang="en-US" dirty="0"/>
              <a:t>A video review was conducted.</a:t>
            </a:r>
          </a:p>
          <a:p>
            <a:r>
              <a:rPr lang="en-US" dirty="0"/>
              <a:t>The suspect was observed prior to and after the theft.</a:t>
            </a:r>
          </a:p>
          <a:p>
            <a:r>
              <a:rPr lang="en-US" dirty="0"/>
              <a:t>This suspect stole packages from this location on numerous occasions.</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553200" y="2971800"/>
            <a:ext cx="2446020" cy="374904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191000" y="1219200"/>
            <a:ext cx="2286000" cy="3339548"/>
          </a:xfrm>
          <a:prstGeom prst="rect">
            <a:avLst/>
          </a:prstGeom>
          <a:noFill/>
          <a:ln w="9525">
            <a:noFill/>
            <a:miter lim="800000"/>
            <a:headEnd/>
            <a:tailEnd/>
          </a:ln>
        </p:spPr>
      </p:pic>
    </p:spTree>
    <p:extLst>
      <p:ext uri="{BB962C8B-B14F-4D97-AF65-F5344CB8AC3E}">
        <p14:creationId xmlns:p14="http://schemas.microsoft.com/office/powerpoint/2010/main" val="347851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92162"/>
          </a:xfrm>
        </p:spPr>
        <p:txBody>
          <a:bodyPr anchor="t">
            <a:normAutofit fontScale="90000"/>
          </a:bodyPr>
          <a:lstStyle/>
          <a:p>
            <a:pPr algn="l"/>
            <a:r>
              <a:rPr lang="en-US" sz="2800" dirty="0"/>
              <a:t>24-001737  Theft of a Credit Device Richmond Heights PD</a:t>
            </a:r>
            <a:br>
              <a:rPr lang="en-US" sz="2800" dirty="0"/>
            </a:br>
            <a:r>
              <a:rPr lang="en-US" sz="2800" dirty="0"/>
              <a:t>on 7/29/2024 </a:t>
            </a:r>
          </a:p>
        </p:txBody>
      </p:sp>
      <p:sp>
        <p:nvSpPr>
          <p:cNvPr id="3" name="Content Placeholder 2"/>
          <p:cNvSpPr>
            <a:spLocks noGrp="1"/>
          </p:cNvSpPr>
          <p:nvPr>
            <p:ph sz="half" idx="1"/>
          </p:nvPr>
        </p:nvSpPr>
        <p:spPr>
          <a:xfrm>
            <a:off x="457200" y="1143000"/>
            <a:ext cx="4191000" cy="5562601"/>
          </a:xfrm>
        </p:spPr>
        <p:txBody>
          <a:bodyPr>
            <a:normAutofit fontScale="62500" lnSpcReduction="20000"/>
          </a:bodyPr>
          <a:lstStyle/>
          <a:p>
            <a:r>
              <a:rPr lang="en-US" dirty="0"/>
              <a:t>The NSI received information relative to a Theft of a Credit Card from Richmond Height PD.</a:t>
            </a:r>
          </a:p>
          <a:p>
            <a:r>
              <a:rPr lang="en-US" dirty="0"/>
              <a:t>Information that was received involved a Hispanic couple with the female wearing Louis </a:t>
            </a:r>
            <a:r>
              <a:rPr lang="en-US" dirty="0" err="1"/>
              <a:t>Vitton</a:t>
            </a:r>
            <a:r>
              <a:rPr lang="en-US" dirty="0"/>
              <a:t> hat with a Louis </a:t>
            </a:r>
            <a:r>
              <a:rPr lang="en-US" dirty="0" err="1"/>
              <a:t>Vitton</a:t>
            </a:r>
            <a:r>
              <a:rPr lang="en-US" dirty="0"/>
              <a:t> cross body purse </a:t>
            </a:r>
            <a:r>
              <a:rPr lang="en-US" dirty="0" err="1"/>
              <a:t>Purse</a:t>
            </a:r>
            <a:r>
              <a:rPr lang="en-US" dirty="0"/>
              <a:t> and the male wearing a Coach hat.</a:t>
            </a:r>
          </a:p>
          <a:p>
            <a:r>
              <a:rPr lang="en-US" dirty="0"/>
              <a:t>The suspects used the stolen credit card at </a:t>
            </a:r>
            <a:r>
              <a:rPr lang="en-US" dirty="0" err="1"/>
              <a:t>Lululemons</a:t>
            </a:r>
            <a:r>
              <a:rPr lang="en-US" dirty="0"/>
              <a:t> located in the Central West End.</a:t>
            </a:r>
          </a:p>
          <a:p>
            <a:r>
              <a:rPr lang="en-US" dirty="0"/>
              <a:t>A video review was conducted at which time a couple matching the aforementioned description entered the store at approximately 3:11 pm and exited at approximately 3:34 pm.</a:t>
            </a:r>
          </a:p>
          <a:p>
            <a:r>
              <a:rPr lang="en-US" dirty="0"/>
              <a:t>The suspects arrived in a dark gray Hyundai Tucson being Florida license plate 09E-LG being driven by an additional a male.</a:t>
            </a:r>
          </a:p>
          <a:p>
            <a:r>
              <a:rPr lang="en-US" dirty="0"/>
              <a:t>These suspect are possibly part of a nationwide theft ring.</a:t>
            </a:r>
          </a:p>
          <a:p>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800600" y="1143000"/>
            <a:ext cx="1903888" cy="32004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979942" y="1143000"/>
            <a:ext cx="1775361" cy="32004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800600" y="4419600"/>
            <a:ext cx="3962400" cy="2324100"/>
          </a:xfrm>
          <a:prstGeom prst="rect">
            <a:avLst/>
          </a:prstGeom>
          <a:noFill/>
          <a:ln w="9525">
            <a:noFill/>
            <a:miter lim="800000"/>
            <a:headEnd/>
            <a:tailEnd/>
          </a:ln>
        </p:spPr>
      </p:pic>
    </p:spTree>
    <p:extLst>
      <p:ext uri="{BB962C8B-B14F-4D97-AF65-F5344CB8AC3E}">
        <p14:creationId xmlns:p14="http://schemas.microsoft.com/office/powerpoint/2010/main" val="89142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chor="t">
            <a:noAutofit/>
          </a:bodyPr>
          <a:lstStyle/>
          <a:p>
            <a:pPr algn="l"/>
            <a:r>
              <a:rPr lang="en-US" sz="2400" b="1" dirty="0"/>
              <a:t>24-032956 Robbery 1</a:t>
            </a:r>
            <a:r>
              <a:rPr lang="en-US" sz="2400" b="1" baseline="30000" dirty="0"/>
              <a:t>st</a:t>
            </a:r>
            <a:r>
              <a:rPr lang="en-US" sz="2400" b="1" dirty="0"/>
              <a:t>/Property Damage 1st from 4512 Manchester  on 08-05-2024 at 1:15 am</a:t>
            </a:r>
            <a:endParaRPr lang="en-US" sz="2400" dirty="0"/>
          </a:p>
        </p:txBody>
      </p:sp>
      <p:sp>
        <p:nvSpPr>
          <p:cNvPr id="3" name="Content Placeholder 2"/>
          <p:cNvSpPr>
            <a:spLocks noGrp="1"/>
          </p:cNvSpPr>
          <p:nvPr>
            <p:ph sz="half" idx="1"/>
          </p:nvPr>
        </p:nvSpPr>
        <p:spPr>
          <a:xfrm>
            <a:off x="457200" y="990600"/>
            <a:ext cx="4038600" cy="5714999"/>
          </a:xfrm>
        </p:spPr>
        <p:txBody>
          <a:bodyPr>
            <a:normAutofit fontScale="55000" lnSpcReduction="20000"/>
          </a:bodyPr>
          <a:lstStyle/>
          <a:p>
            <a:r>
              <a:rPr lang="en-US" sz="2900" dirty="0"/>
              <a:t>Officers responded to the above location for an "Assault." Upon arrival they met victim #1 who stated that they were robbed at gun point by the suspects. The suspect stole his Apple watch, I-Phone 15, brown bag, car keys, and wallet. While the suspects were robbing the victim they also broke into victim #2's 2018 Chevy </a:t>
            </a:r>
            <a:r>
              <a:rPr lang="en-US" sz="2900" dirty="0" err="1"/>
              <a:t>Cruze</a:t>
            </a:r>
            <a:r>
              <a:rPr lang="en-US" sz="2900" dirty="0"/>
              <a:t>. The suspects rummaged through the vehicle; however, nothing was stolen. The suspects were last observed running west from this location, and eventually out of sight.</a:t>
            </a:r>
          </a:p>
          <a:p>
            <a:r>
              <a:rPr lang="en-US" sz="2900" dirty="0"/>
              <a:t>The NSI Division was advised of the above incident, date, and time.</a:t>
            </a:r>
          </a:p>
          <a:p>
            <a:r>
              <a:rPr lang="en-US" sz="2900" dirty="0"/>
              <a:t>The NSI Division conducted a camera review and observed the incident.</a:t>
            </a:r>
          </a:p>
          <a:p>
            <a:r>
              <a:rPr lang="en-US" sz="2900" dirty="0"/>
              <a:t>While conducting the camera review the NSI observed the suspects on the parking lot of 4512 Manchester.</a:t>
            </a:r>
          </a:p>
          <a:p>
            <a:r>
              <a:rPr lang="en-US" sz="2900" dirty="0"/>
              <a:t>It should be noted suspect #1 is possibly the same suspect in recent incidents in the FPSE neighborhood as he has been seen on cameras in the FPSE neighborhood on several dates involving other incidents.</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724400" y="1066800"/>
            <a:ext cx="2645923" cy="2743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24400" y="4038600"/>
            <a:ext cx="1981200" cy="2618563"/>
          </a:xfrm>
          <a:prstGeom prst="rect">
            <a:avLst/>
          </a:prstGeom>
          <a:noFill/>
          <a:ln w="9525">
            <a:noFill/>
            <a:miter lim="800000"/>
            <a:headEnd/>
            <a:tailEnd/>
          </a:ln>
        </p:spPr>
      </p:pic>
    </p:spTree>
    <p:extLst>
      <p:ext uri="{BB962C8B-B14F-4D97-AF65-F5344CB8AC3E}">
        <p14:creationId xmlns:p14="http://schemas.microsoft.com/office/powerpoint/2010/main" val="61644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pPr lvl="0"/>
            <a:r>
              <a:rPr lang="en-US" dirty="0"/>
              <a:t>NSI Staff Reports</a:t>
            </a:r>
          </a:p>
          <a:p>
            <a:pPr lvl="0"/>
            <a:r>
              <a:rPr lang="en-US" dirty="0"/>
              <a:t>Simple IRA proposal</a:t>
            </a:r>
          </a:p>
          <a:p>
            <a:pPr lvl="0"/>
            <a:endParaRPr lang="en-US" dirty="0"/>
          </a:p>
          <a:p>
            <a:pPr lvl="0"/>
            <a:r>
              <a:rPr lang="en-US" dirty="0"/>
              <a:t>Introduce new board members</a:t>
            </a:r>
          </a:p>
          <a:p>
            <a:pPr lvl="1"/>
            <a:r>
              <a:rPr lang="en-US" dirty="0"/>
              <a:t>Peter </a:t>
            </a:r>
            <a:r>
              <a:rPr lang="en-US" dirty="0" err="1"/>
              <a:t>Tarby</a:t>
            </a:r>
            <a:r>
              <a:rPr lang="en-US" dirty="0"/>
              <a:t> with Waterman Lake SBD</a:t>
            </a:r>
          </a:p>
          <a:p>
            <a:pPr lvl="1"/>
            <a:r>
              <a:rPr lang="en-US" dirty="0"/>
              <a:t>Samantha </a:t>
            </a:r>
            <a:r>
              <a:rPr lang="en-US" dirty="0" err="1"/>
              <a:t>Smugala</a:t>
            </a:r>
            <a:r>
              <a:rPr lang="en-US" dirty="0"/>
              <a:t> with East Loop CID</a:t>
            </a:r>
          </a:p>
          <a:p>
            <a:pPr lvl="0"/>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Meeting Minutes </a:t>
            </a:r>
            <a:r>
              <a:rPr lang="mr-IN" dirty="0"/>
              <a:t>–</a:t>
            </a:r>
            <a:r>
              <a:rPr lang="en-US" dirty="0"/>
              <a:t> July 2024</a:t>
            </a:r>
          </a:p>
        </p:txBody>
      </p:sp>
      <p:sp>
        <p:nvSpPr>
          <p:cNvPr id="3" name="Content Placeholder 2"/>
          <p:cNvSpPr>
            <a:spLocks noGrp="1"/>
          </p:cNvSpPr>
          <p:nvPr>
            <p:ph sz="half" idx="2"/>
          </p:nvPr>
        </p:nvSpPr>
        <p:spPr>
          <a:xfrm>
            <a:off x="4648200" y="1673352"/>
            <a:ext cx="4038600" cy="471830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6" name="Picture 5" descr="A document with text and images&#10;&#10;Description automatically generated with medium confidence">
            <a:extLst>
              <a:ext uri="{FF2B5EF4-FFF2-40B4-BE49-F238E27FC236}">
                <a16:creationId xmlns:a16="http://schemas.microsoft.com/office/drawing/2014/main" id="{41FCA0DA-A111-CEA4-4EBC-BE444837BE25}"/>
              </a:ext>
            </a:extLst>
          </p:cNvPr>
          <p:cNvPicPr>
            <a:picLocks noChangeAspect="1"/>
          </p:cNvPicPr>
          <p:nvPr/>
        </p:nvPicPr>
        <p:blipFill>
          <a:blip r:embed="rId2"/>
          <a:stretch>
            <a:fillRect/>
          </a:stretch>
        </p:blipFill>
        <p:spPr>
          <a:xfrm>
            <a:off x="543848" y="1292859"/>
            <a:ext cx="4028152" cy="5479288"/>
          </a:xfrm>
          <a:prstGeom prst="rect">
            <a:avLst/>
          </a:prstGeom>
        </p:spPr>
      </p:pic>
      <p:pic>
        <p:nvPicPr>
          <p:cNvPr id="9" name="Picture 8" descr="A document with text on it&#10;&#10;Description automatically generated">
            <a:extLst>
              <a:ext uri="{FF2B5EF4-FFF2-40B4-BE49-F238E27FC236}">
                <a16:creationId xmlns:a16="http://schemas.microsoft.com/office/drawing/2014/main" id="{55F1CC5A-FCFA-6F57-25CF-16FFAA4B35F5}"/>
              </a:ext>
            </a:extLst>
          </p:cNvPr>
          <p:cNvPicPr>
            <a:picLocks noChangeAspect="1"/>
          </p:cNvPicPr>
          <p:nvPr/>
        </p:nvPicPr>
        <p:blipFill>
          <a:blip r:embed="rId3"/>
          <a:stretch>
            <a:fillRect/>
          </a:stretch>
        </p:blipFill>
        <p:spPr>
          <a:xfrm>
            <a:off x="4885648" y="1524000"/>
            <a:ext cx="3801152" cy="5334000"/>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Financial Report </a:t>
            </a:r>
            <a:r>
              <a:rPr lang="mr-IN" dirty="0"/>
              <a:t>–</a:t>
            </a:r>
            <a:r>
              <a:rPr lang="en-US" dirty="0"/>
              <a:t> July 2024</a:t>
            </a:r>
          </a:p>
        </p:txBody>
      </p:sp>
      <p:sp>
        <p:nvSpPr>
          <p:cNvPr id="3" name="Content Placeholder 2"/>
          <p:cNvSpPr>
            <a:spLocks noGrp="1"/>
          </p:cNvSpPr>
          <p:nvPr>
            <p:ph sz="quarter" idx="4"/>
          </p:nvPr>
        </p:nvSpPr>
        <p:spPr>
          <a:xfrm>
            <a:off x="4754880" y="2438400"/>
            <a:ext cx="3931920" cy="3951288"/>
          </a:xfrm>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pic>
        <p:nvPicPr>
          <p:cNvPr id="7" name="Picture 6" descr="A screenshot of a spreadsheet&#10;&#10;Description automatically generated">
            <a:extLst>
              <a:ext uri="{FF2B5EF4-FFF2-40B4-BE49-F238E27FC236}">
                <a16:creationId xmlns:a16="http://schemas.microsoft.com/office/drawing/2014/main" id="{130F287F-853B-519E-2C80-B4EAFA3AAFAA}"/>
              </a:ext>
            </a:extLst>
          </p:cNvPr>
          <p:cNvPicPr>
            <a:picLocks noChangeAspect="1"/>
          </p:cNvPicPr>
          <p:nvPr/>
        </p:nvPicPr>
        <p:blipFill>
          <a:blip r:embed="rId2"/>
          <a:stretch>
            <a:fillRect/>
          </a:stretch>
        </p:blipFill>
        <p:spPr>
          <a:xfrm>
            <a:off x="249611" y="1533027"/>
            <a:ext cx="4797993" cy="4666592"/>
          </a:xfrm>
          <a:prstGeom prst="rect">
            <a:avLst/>
          </a:prstGeom>
        </p:spPr>
      </p:pic>
      <p:pic>
        <p:nvPicPr>
          <p:cNvPr id="10" name="Picture 9" descr="A screenshot of a calendar&#10;&#10;Description automatically generated">
            <a:extLst>
              <a:ext uri="{FF2B5EF4-FFF2-40B4-BE49-F238E27FC236}">
                <a16:creationId xmlns:a16="http://schemas.microsoft.com/office/drawing/2014/main" id="{DFE0D1C1-E890-4760-DA52-8F268583E87E}"/>
              </a:ext>
            </a:extLst>
          </p:cNvPr>
          <p:cNvPicPr>
            <a:picLocks noChangeAspect="1"/>
          </p:cNvPicPr>
          <p:nvPr/>
        </p:nvPicPr>
        <p:blipFill>
          <a:blip r:embed="rId3"/>
          <a:stretch>
            <a:fillRect/>
          </a:stretch>
        </p:blipFill>
        <p:spPr>
          <a:xfrm>
            <a:off x="5133313" y="1533027"/>
            <a:ext cx="3761076" cy="1099730"/>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4669E493-AE1E-F3EF-5623-CCBAA8A12F41}"/>
              </a:ext>
            </a:extLst>
          </p:cNvPr>
          <p:cNvPicPr>
            <a:picLocks noChangeAspect="1"/>
          </p:cNvPicPr>
          <p:nvPr/>
        </p:nvPicPr>
        <p:blipFill>
          <a:blip r:embed="rId4"/>
          <a:stretch>
            <a:fillRect/>
          </a:stretch>
        </p:blipFill>
        <p:spPr>
          <a:xfrm>
            <a:off x="5133313" y="2764221"/>
            <a:ext cx="3761076" cy="1991929"/>
          </a:xfrm>
          <a:prstGeom prst="rect">
            <a:avLst/>
          </a:prstGeom>
        </p:spPr>
      </p:pic>
      <p:sp>
        <p:nvSpPr>
          <p:cNvPr id="6" name="TextBox 5">
            <a:extLst>
              <a:ext uri="{FF2B5EF4-FFF2-40B4-BE49-F238E27FC236}">
                <a16:creationId xmlns:a16="http://schemas.microsoft.com/office/drawing/2014/main" id="{6641B458-9EAA-67D3-B96F-2E46D21E2CFA}"/>
              </a:ext>
            </a:extLst>
          </p:cNvPr>
          <p:cNvSpPr txBox="1"/>
          <p:nvPr/>
        </p:nvSpPr>
        <p:spPr>
          <a:xfrm>
            <a:off x="5192110" y="4932456"/>
            <a:ext cx="3702279" cy="1200329"/>
          </a:xfrm>
          <a:prstGeom prst="rect">
            <a:avLst/>
          </a:prstGeom>
          <a:noFill/>
        </p:spPr>
        <p:txBody>
          <a:bodyPr wrap="square" rtlCol="0">
            <a:spAutoFit/>
          </a:bodyPr>
          <a:lstStyle/>
          <a:p>
            <a:r>
              <a:rPr lang="en-US" dirty="0"/>
              <a:t>We will schedule a meeting with the Executive Committee to present a draft 2025 budget in September. </a:t>
            </a:r>
          </a:p>
        </p:txBody>
      </p:sp>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Executive Director Report – Simple IRA proposal</a:t>
            </a:r>
          </a:p>
          <a:p>
            <a:r>
              <a:rPr lang="en-US" dirty="0"/>
              <a:t>Camera Report</a:t>
            </a:r>
          </a:p>
          <a:p>
            <a:r>
              <a:rPr lang="en-US" dirty="0"/>
              <a:t>Outreach Report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779-4E2C-2E09-F851-3AF6DB7A20F5}"/>
              </a:ext>
            </a:extLst>
          </p:cNvPr>
          <p:cNvSpPr>
            <a:spLocks noGrp="1"/>
          </p:cNvSpPr>
          <p:nvPr>
            <p:ph type="title"/>
          </p:nvPr>
        </p:nvSpPr>
        <p:spPr/>
        <p:txBody>
          <a:bodyPr/>
          <a:lstStyle/>
          <a:p>
            <a:r>
              <a:rPr lang="en-US" dirty="0"/>
              <a:t>Simple IRA</a:t>
            </a:r>
          </a:p>
        </p:txBody>
      </p:sp>
      <p:sp>
        <p:nvSpPr>
          <p:cNvPr id="3" name="Content Placeholder 2">
            <a:extLst>
              <a:ext uri="{FF2B5EF4-FFF2-40B4-BE49-F238E27FC236}">
                <a16:creationId xmlns:a16="http://schemas.microsoft.com/office/drawing/2014/main" id="{B9F2AFBA-7FB0-F686-AFEB-3E5ADA843D37}"/>
              </a:ext>
            </a:extLst>
          </p:cNvPr>
          <p:cNvSpPr>
            <a:spLocks noGrp="1"/>
          </p:cNvSpPr>
          <p:nvPr>
            <p:ph idx="1"/>
          </p:nvPr>
        </p:nvSpPr>
        <p:spPr/>
        <p:txBody>
          <a:bodyPr/>
          <a:lstStyle/>
          <a:p>
            <a:pPr marL="0" marR="0" indent="0">
              <a:lnSpc>
                <a:spcPct val="115000"/>
              </a:lnSpc>
              <a:spcBef>
                <a:spcPts val="0"/>
              </a:spcBef>
              <a:spcAft>
                <a:spcPts val="1000"/>
              </a:spcAft>
              <a:buNone/>
            </a:pPr>
            <a:r>
              <a:rPr lang="en-US" sz="1800" b="1" dirty="0">
                <a:effectLst/>
                <a:latin typeface="Calibri" panose="020F0502020204030204" pitchFamily="34" charset="0"/>
                <a:ea typeface="Calibri" panose="020F0502020204030204" pitchFamily="34" charset="0"/>
                <a:cs typeface="Arial" panose="020B0604020202020204" pitchFamily="34" charset="0"/>
              </a:rPr>
              <a:t>NSI staff met with the Executive </a:t>
            </a:r>
            <a:r>
              <a:rPr lang="en-US" sz="1800" b="1" dirty="0">
                <a:latin typeface="Calibri" panose="020F0502020204030204" pitchFamily="34" charset="0"/>
                <a:ea typeface="Calibri" panose="020F0502020204030204" pitchFamily="34" charset="0"/>
                <a:cs typeface="Arial" panose="020B0604020202020204" pitchFamily="34" charset="0"/>
              </a:rPr>
              <a:t>C</a:t>
            </a:r>
            <a:r>
              <a:rPr lang="en-US" sz="1800" b="1" dirty="0">
                <a:effectLst/>
                <a:latin typeface="Calibri" panose="020F0502020204030204" pitchFamily="34" charset="0"/>
                <a:ea typeface="Calibri" panose="020F0502020204030204" pitchFamily="34" charset="0"/>
                <a:cs typeface="Arial" panose="020B0604020202020204" pitchFamily="34" charset="0"/>
              </a:rPr>
              <a:t>ommittee to discuss a Simple IRA employee package. They were in favor of adopting this employee benefit. </a:t>
            </a:r>
            <a:r>
              <a:rPr lang="en-US" sz="1800" b="1" dirty="0">
                <a:latin typeface="Calibri" panose="020F0502020204030204" pitchFamily="34" charset="0"/>
                <a:ea typeface="Calibri" panose="020F0502020204030204" pitchFamily="34" charset="0"/>
                <a:cs typeface="Arial" panose="020B0604020202020204" pitchFamily="34" charset="0"/>
              </a:rPr>
              <a:t>We would now ask for approval from the board.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1000"/>
              </a:spcAft>
              <a:buNone/>
            </a:pPr>
            <a:r>
              <a:rPr lang="en-US" sz="1800" b="1" dirty="0">
                <a:effectLst/>
                <a:latin typeface="Calibri" panose="020F0502020204030204" pitchFamily="34" charset="0"/>
                <a:ea typeface="Calibri" panose="020F0502020204030204" pitchFamily="34" charset="0"/>
                <a:cs typeface="Arial" panose="020B0604020202020204" pitchFamily="34" charset="0"/>
              </a:rPr>
              <a:t>West End Advisory Group simple IRA for employees.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There is a $25 annual fee per employee.</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There are 2 options to participate. Employers may contribute either a flat 2% of your pay, regardless of whether you contribute, or match dollar-for-dollar what you contribute, up to 3% of your pay.</a:t>
            </a:r>
          </a:p>
          <a:p>
            <a:pPr marL="342900" marR="0" lvl="0" indent="-342900">
              <a:spcBef>
                <a:spcPts val="0"/>
              </a:spcBef>
              <a:spcAft>
                <a:spcPts val="0"/>
              </a:spcAft>
              <a:buFont typeface="Symbol" pitchFamily="2" charset="2"/>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The flat 2% rate would cost the NSI $7,000.</a:t>
            </a:r>
          </a:p>
          <a:p>
            <a:pPr marL="342900" marR="0" lvl="0" indent="-342900" algn="just">
              <a:spcBef>
                <a:spcPts val="0"/>
              </a:spcBef>
              <a:spcAft>
                <a:spcPts val="0"/>
              </a:spcAft>
              <a:buFont typeface="Symbol" pitchFamily="2" charset="2"/>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The match dollar-for-dollar up to 3% of your pay would not exceed $11,000.</a:t>
            </a:r>
          </a:p>
          <a:p>
            <a:pPr marL="342900" marR="0" lvl="0" indent="-342900" algn="just">
              <a:spcBef>
                <a:spcPts val="0"/>
              </a:spcBef>
              <a:spcAft>
                <a:spcPts val="0"/>
              </a:spcAft>
              <a:buFont typeface="Symbol" pitchFamily="2" charset="2"/>
              <a:buChar char=""/>
            </a:pPr>
            <a:endParaRPr lang="en-US" sz="1800" dirty="0">
              <a:latin typeface="Calibri" panose="020F0502020204030204" pitchFamily="34" charset="0"/>
              <a:ea typeface="MS Mincho" panose="02020609040205080304" pitchFamily="49" charset="-128"/>
              <a:cs typeface="Arial" panose="020B0604020202020204" pitchFamily="34" charset="0"/>
            </a:endParaRPr>
          </a:p>
          <a:p>
            <a:endParaRPr lang="en-US" dirty="0"/>
          </a:p>
        </p:txBody>
      </p:sp>
    </p:spTree>
    <p:extLst>
      <p:ext uri="{BB962C8B-B14F-4D97-AF65-F5344CB8AC3E}">
        <p14:creationId xmlns:p14="http://schemas.microsoft.com/office/powerpoint/2010/main" val="258481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5486400" y="5867400"/>
            <a:ext cx="3429000" cy="369332"/>
          </a:xfrm>
          <a:prstGeom prst="rect">
            <a:avLst/>
          </a:prstGeom>
          <a:noFill/>
        </p:spPr>
        <p:txBody>
          <a:bodyPr wrap="square" rtlCol="0">
            <a:spAutoFit/>
          </a:bodyPr>
          <a:lstStyle/>
          <a:p>
            <a:r>
              <a:rPr lang="en-US" dirty="0"/>
              <a:t>                        August 19, 2024</a:t>
            </a:r>
          </a:p>
        </p:txBody>
      </p:sp>
    </p:spTree>
    <p:extLst>
      <p:ext uri="{BB962C8B-B14F-4D97-AF65-F5344CB8AC3E}">
        <p14:creationId xmlns:p14="http://schemas.microsoft.com/office/powerpoint/2010/main" val="188219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dirty="0"/>
            </a:br>
            <a:r>
              <a:rPr lang="en-US" i="1" u="sng" dirty="0"/>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a:t>
            </a:r>
            <a:r>
              <a:rPr lang="en-US" sz="2000" dirty="0">
                <a:latin typeface="Times New Roman" pitchFamily="18" charset="0"/>
                <a:cs typeface="Times New Roman" pitchFamily="18" charset="0"/>
              </a:rPr>
              <a:t>206</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366</a:t>
            </a:r>
            <a:r>
              <a:rPr lang="en-US" sz="2000" dirty="0">
                <a:solidFill>
                  <a:schemeClr val="tx1"/>
                </a:solidFill>
                <a:latin typeface="Times New Roman" pitchFamily="18" charset="0"/>
                <a:cs typeface="Times New Roman" pitchFamily="18" charset="0"/>
              </a:rPr>
              <a:t>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15 sites with </a:t>
            </a:r>
            <a:r>
              <a:rPr lang="en-US" sz="2000" dirty="0">
                <a:latin typeface="Times New Roman" pitchFamily="18" charset="0"/>
                <a:cs typeface="Times New Roman" pitchFamily="18" charset="0"/>
              </a:rPr>
              <a:t>75</a:t>
            </a:r>
            <a:r>
              <a:rPr lang="en-US" sz="2000" dirty="0">
                <a:solidFill>
                  <a:schemeClr val="tx1"/>
                </a:solidFill>
                <a:latin typeface="Times New Roman" pitchFamily="18" charset="0"/>
                <a:cs typeface="Times New Roman" pitchFamily="18" charset="0"/>
              </a:rPr>
              <a:t> cameras having </a:t>
            </a:r>
            <a:r>
              <a:rPr lang="en-US" sz="2000" dirty="0">
                <a:latin typeface="Times New Roman" pitchFamily="18" charset="0"/>
                <a:cs typeface="Times New Roman" pitchFamily="18" charset="0"/>
              </a:rPr>
              <a:t>171</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54</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a:t>
            </a:r>
            <a:r>
              <a:rPr lang="en-US" sz="2000" dirty="0">
                <a:latin typeface="Times New Roman" pitchFamily="18" charset="0"/>
                <a:cs typeface="Times New Roman" pitchFamily="18" charset="0"/>
              </a:rPr>
              <a:t>327</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 Views: </a:t>
            </a:r>
            <a:r>
              <a:rPr lang="en-US" sz="2000" dirty="0">
                <a:latin typeface="Times New Roman" pitchFamily="18" charset="0"/>
                <a:cs typeface="Times New Roman" pitchFamily="18" charset="0"/>
              </a:rPr>
              <a:t>618</a:t>
            </a:r>
            <a:r>
              <a:rPr lang="en-US" sz="2000" dirty="0">
                <a:solidFill>
                  <a:schemeClr val="tx1"/>
                </a:solidFill>
                <a:latin typeface="Times New Roman" pitchFamily="18" charset="0"/>
                <a:cs typeface="Times New Roman" pitchFamily="18" charset="0"/>
              </a:rPr>
              <a:t> </a:t>
            </a: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283478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January 1, 2024 to August19, 2024 </a:t>
            </a:r>
          </a:p>
          <a:p>
            <a:pPr>
              <a:lnSpc>
                <a:spcPct val="90000"/>
              </a:lnSpc>
            </a:pPr>
            <a:r>
              <a:rPr lang="en-US" sz="2800" dirty="0">
                <a:latin typeface="Times New Roman" pitchFamily="18" charset="0"/>
                <a:cs typeface="Times New Roman" pitchFamily="18" charset="0"/>
              </a:rPr>
              <a:t>Total camera reviews: 107</a:t>
            </a:r>
          </a:p>
          <a:p>
            <a:pPr>
              <a:lnSpc>
                <a:spcPct val="90000"/>
              </a:lnSpc>
            </a:pPr>
            <a:r>
              <a:rPr lang="en-US" sz="2800" dirty="0">
                <a:latin typeface="Times New Roman" pitchFamily="18" charset="0"/>
                <a:cs typeface="Times New Roman" pitchFamily="18" charset="0"/>
              </a:rPr>
              <a:t>Total arrests relative to reviews: 30</a:t>
            </a:r>
          </a:p>
          <a:p>
            <a:pPr>
              <a:lnSpc>
                <a:spcPct val="90000"/>
              </a:lnSpc>
            </a:pPr>
            <a:r>
              <a:rPr lang="en-US" sz="2800" dirty="0">
                <a:latin typeface="Times New Roman" pitchFamily="18" charset="0"/>
                <a:cs typeface="Times New Roman" pitchFamily="18" charset="0"/>
              </a:rPr>
              <a:t>Total wanted(s): 3</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1366232199"/>
      </p:ext>
    </p:extLst>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61293</TotalTime>
  <Words>1123</Words>
  <Application>Microsoft Macintosh PowerPoint</Application>
  <PresentationFormat>On-screen Show (4:3)</PresentationFormat>
  <Paragraphs>133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Times New Roman</vt:lpstr>
      <vt:lpstr>Clarity</vt:lpstr>
      <vt:lpstr>NSI Board Report</vt:lpstr>
      <vt:lpstr>Agenda</vt:lpstr>
      <vt:lpstr>Meeting Minutes – July 2024</vt:lpstr>
      <vt:lpstr>Financial Report – July 2024</vt:lpstr>
      <vt:lpstr>Reports</vt:lpstr>
      <vt:lpstr>Simple IRA</vt:lpstr>
      <vt:lpstr>NSI Camera Project</vt:lpstr>
      <vt:lpstr> Camera Management Information:</vt:lpstr>
      <vt:lpstr>Camera Review Information</vt:lpstr>
      <vt:lpstr>Pending Camera Projects</vt:lpstr>
      <vt:lpstr>Pending Projects continued</vt:lpstr>
      <vt:lpstr>24-030803  Stealing from a Building (Bike) 4497 Pershing on 7/20/2024 at 12:17 pm</vt:lpstr>
      <vt:lpstr>24-030636  Theft  #26 Maryland Plaza (Lululemon) 07-21-2024 @1429hrs</vt:lpstr>
      <vt:lpstr>24-032234  Theft of Packages 4225 West Pine on 7/27/2024 at 10:13 am</vt:lpstr>
      <vt:lpstr>24-001737  Theft of a Credit Device Richmond Heights PD on 7/29/2024 </vt:lpstr>
      <vt:lpstr>24-032956 Robbery 1st/Property Damage 1st from 4512 Manchester  on 08-05-2024 at 1:15 am</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357</cp:revision>
  <cp:lastPrinted>2023-02-13T15:48:52Z</cp:lastPrinted>
  <dcterms:created xsi:type="dcterms:W3CDTF">2018-03-05T20:29:47Z</dcterms:created>
  <dcterms:modified xsi:type="dcterms:W3CDTF">2024-08-15T18:16:56Z</dcterms:modified>
</cp:coreProperties>
</file>