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4"/>
  </p:notesMasterIdLst>
  <p:handoutMasterIdLst>
    <p:handoutMasterId r:id="rId25"/>
  </p:handoutMasterIdLst>
  <p:sldIdLst>
    <p:sldId id="256" r:id="rId2"/>
    <p:sldId id="260" r:id="rId3"/>
    <p:sldId id="275" r:id="rId4"/>
    <p:sldId id="278" r:id="rId5"/>
    <p:sldId id="281" r:id="rId6"/>
    <p:sldId id="299" r:id="rId7"/>
    <p:sldId id="296" r:id="rId8"/>
    <p:sldId id="297" r:id="rId9"/>
    <p:sldId id="262" r:id="rId10"/>
    <p:sldId id="273" r:id="rId11"/>
    <p:sldId id="276" r:id="rId12"/>
    <p:sldId id="284" r:id="rId13"/>
    <p:sldId id="274" r:id="rId14"/>
    <p:sldId id="289" r:id="rId15"/>
    <p:sldId id="285" r:id="rId16"/>
    <p:sldId id="286" r:id="rId17"/>
    <p:sldId id="287" r:id="rId18"/>
    <p:sldId id="288" r:id="rId19"/>
    <p:sldId id="298" r:id="rId20"/>
    <p:sldId id="258" r:id="rId21"/>
    <p:sldId id="269"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p:restoredTop sz="94694"/>
  </p:normalViewPr>
  <p:slideViewPr>
    <p:cSldViewPr snapToGrid="0" snapToObjects="1">
      <p:cViewPr varScale="1">
        <p:scale>
          <a:sx n="121" d="100"/>
          <a:sy n="121" d="100"/>
        </p:scale>
        <p:origin x="1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11/13/24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11/13/24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E69AD-EA7E-48EA-872B-9961D1878D73}" type="slidenum">
              <a:rPr lang="en-US" smtClean="0"/>
              <a:t>7</a:t>
            </a:fld>
            <a:endParaRPr lang="en-US"/>
          </a:p>
        </p:txBody>
      </p:sp>
    </p:spTree>
    <p:extLst>
      <p:ext uri="{BB962C8B-B14F-4D97-AF65-F5344CB8AC3E}">
        <p14:creationId xmlns:p14="http://schemas.microsoft.com/office/powerpoint/2010/main" val="257598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11/13/24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November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dirty="0"/>
            </a:br>
            <a:r>
              <a:rPr lang="en-US" i="1" u="sng" dirty="0"/>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a:t>
            </a:r>
            <a:r>
              <a:rPr lang="en-US" sz="2000" dirty="0">
                <a:latin typeface="Times New Roman" pitchFamily="18" charset="0"/>
                <a:cs typeface="Times New Roman" pitchFamily="18" charset="0"/>
              </a:rPr>
              <a:t>206</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366</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15 sites with </a:t>
            </a:r>
            <a:r>
              <a:rPr lang="en-US" sz="2000" dirty="0">
                <a:latin typeface="Times New Roman" pitchFamily="18" charset="0"/>
                <a:cs typeface="Times New Roman" pitchFamily="18" charset="0"/>
              </a:rPr>
              <a:t>75</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171</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54</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a:t>
            </a:r>
            <a:r>
              <a:rPr lang="en-US" sz="2000" dirty="0">
                <a:latin typeface="Times New Roman" pitchFamily="18" charset="0"/>
                <a:cs typeface="Times New Roman" pitchFamily="18" charset="0"/>
              </a:rPr>
              <a:t>327</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 Views: </a:t>
            </a:r>
            <a:r>
              <a:rPr lang="en-US" sz="2000" dirty="0">
                <a:latin typeface="Times New Roman" pitchFamily="18" charset="0"/>
                <a:cs typeface="Times New Roman" pitchFamily="18" charset="0"/>
              </a:rPr>
              <a:t>618</a:t>
            </a:r>
            <a:r>
              <a:rPr lang="en-US" sz="2000" dirty="0">
                <a:solidFill>
                  <a:schemeClr val="tx1"/>
                </a:solidFill>
                <a:latin typeface="Times New Roman" pitchFamily="18" charset="0"/>
                <a:cs typeface="Times New Roman" pitchFamily="18" charset="0"/>
              </a:rPr>
              <a:t> </a:t>
            </a: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230732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November 18, 2024 </a:t>
            </a:r>
          </a:p>
          <a:p>
            <a:pPr>
              <a:lnSpc>
                <a:spcPct val="90000"/>
              </a:lnSpc>
            </a:pPr>
            <a:r>
              <a:rPr lang="en-US" sz="2800" dirty="0">
                <a:latin typeface="Times New Roman" pitchFamily="18" charset="0"/>
                <a:cs typeface="Times New Roman" pitchFamily="18" charset="0"/>
              </a:rPr>
              <a:t>Total camera reviews: 151</a:t>
            </a:r>
          </a:p>
          <a:p>
            <a:pPr>
              <a:lnSpc>
                <a:spcPct val="90000"/>
              </a:lnSpc>
            </a:pPr>
            <a:r>
              <a:rPr lang="en-US" sz="2800" dirty="0">
                <a:latin typeface="Times New Roman" pitchFamily="18" charset="0"/>
                <a:cs typeface="Times New Roman" pitchFamily="18" charset="0"/>
              </a:rPr>
              <a:t>Total arrests relative to reviews: 41</a:t>
            </a:r>
          </a:p>
          <a:p>
            <a:pPr>
              <a:lnSpc>
                <a:spcPct val="90000"/>
              </a:lnSpc>
            </a:pPr>
            <a:r>
              <a:rPr lang="en-US" sz="2800" dirty="0">
                <a:latin typeface="Times New Roman" pitchFamily="18" charset="0"/>
                <a:cs typeface="Times New Roman" pitchFamily="18" charset="0"/>
              </a:rPr>
              <a:t>Total wanted(s): 5</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21568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a:t>
            </a:r>
          </a:p>
        </p:txBody>
      </p:sp>
      <p:sp>
        <p:nvSpPr>
          <p:cNvPr id="3" name="Content Placeholder 2"/>
          <p:cNvSpPr>
            <a:spLocks noGrp="1"/>
          </p:cNvSpPr>
          <p:nvPr>
            <p:ph idx="1"/>
          </p:nvPr>
        </p:nvSpPr>
        <p:spPr>
          <a:xfrm>
            <a:off x="457200" y="990600"/>
            <a:ext cx="8229600" cy="5625859"/>
          </a:xfrm>
        </p:spPr>
        <p:txBody>
          <a:bodyPr>
            <a:normAutofit/>
          </a:bodyPr>
          <a:lstStyle/>
          <a:p>
            <a:r>
              <a:rPr lang="en-US" dirty="0"/>
              <a:t>398 N. Euclid- Establish a new camera site at this location. (Complete)</a:t>
            </a:r>
          </a:p>
          <a:p>
            <a:r>
              <a:rPr lang="en-US" dirty="0"/>
              <a:t>625 N. Euclid- Establish New site. Complete</a:t>
            </a:r>
          </a:p>
          <a:p>
            <a:r>
              <a:rPr lang="en-US" dirty="0"/>
              <a:t>4500 Olive- Establish a new camera site. Complete.</a:t>
            </a:r>
          </a:p>
          <a:p>
            <a:r>
              <a:rPr lang="en-US" dirty="0"/>
              <a:t>4818 Olive- Camera system upgrade. In Process.</a:t>
            </a:r>
          </a:p>
          <a:p>
            <a:r>
              <a:rPr lang="en-US" dirty="0"/>
              <a:t>400 N. Euclid- Establish a new camera site.</a:t>
            </a:r>
          </a:p>
          <a:p>
            <a:r>
              <a:rPr lang="en-US" dirty="0"/>
              <a:t>405 N. Euclid- Camera system upgrade. Approved.</a:t>
            </a:r>
          </a:p>
          <a:p>
            <a:r>
              <a:rPr lang="en-US" dirty="0"/>
              <a:t>4701 McPherson- Camera system Upgrade. Approved.</a:t>
            </a:r>
          </a:p>
          <a:p>
            <a:endParaRPr lang="en-US" dirty="0"/>
          </a:p>
        </p:txBody>
      </p:sp>
    </p:spTree>
    <p:extLst>
      <p:ext uri="{BB962C8B-B14F-4D97-AF65-F5344CB8AC3E}">
        <p14:creationId xmlns:p14="http://schemas.microsoft.com/office/powerpoint/2010/main" val="109519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2800" b="1" u="sng" dirty="0">
                <a:solidFill>
                  <a:schemeClr val="tx1"/>
                </a:solidFill>
              </a:rPr>
              <a:t>Pending Camera Projects</a:t>
            </a:r>
          </a:p>
        </p:txBody>
      </p:sp>
      <p:sp>
        <p:nvSpPr>
          <p:cNvPr id="3" name="Content Placeholder 2"/>
          <p:cNvSpPr>
            <a:spLocks noGrp="1"/>
          </p:cNvSpPr>
          <p:nvPr>
            <p:ph idx="1"/>
          </p:nvPr>
        </p:nvSpPr>
        <p:spPr>
          <a:xfrm>
            <a:off x="228600" y="838200"/>
            <a:ext cx="8686800" cy="5791199"/>
          </a:xfrm>
          <a:ln>
            <a:solidFill>
              <a:srgbClr val="FFFF00"/>
            </a:solidFill>
          </a:ln>
        </p:spPr>
        <p:txBody>
          <a:bodyPr>
            <a:normAutofit fontScale="77500" lnSpcReduction="20000"/>
          </a:bodyPr>
          <a:lstStyle/>
          <a:p>
            <a:r>
              <a:rPr lang="en-US" sz="3400" dirty="0"/>
              <a:t>4255 West Pine (</a:t>
            </a:r>
            <a:r>
              <a:rPr lang="en-US" sz="3400" dirty="0" err="1"/>
              <a:t>Rejis</a:t>
            </a:r>
            <a:r>
              <a:rPr lang="en-US" sz="3400" dirty="0"/>
              <a:t>)- Upgrade external cameras on building and install pole at intersection- On Hold. </a:t>
            </a:r>
          </a:p>
          <a:p>
            <a:r>
              <a:rPr lang="en-US" sz="3400" dirty="0"/>
              <a:t>Recommendation for Camera upgrades and establish new sites in the CWE South SBD and Euclid South CID. (Complete)</a:t>
            </a:r>
          </a:p>
          <a:p>
            <a:r>
              <a:rPr lang="en-US" sz="3400" dirty="0"/>
              <a:t>#18 N. Kingshighway- Site Survey Complete.</a:t>
            </a:r>
          </a:p>
          <a:p>
            <a:r>
              <a:rPr lang="en-US" sz="3400" dirty="0"/>
              <a:t>#40 N. Kingshighway- Site Survey Complete.</a:t>
            </a:r>
          </a:p>
          <a:p>
            <a:r>
              <a:rPr lang="en-US" dirty="0">
                <a:solidFill>
                  <a:srgbClr val="FF0000"/>
                </a:solidFill>
              </a:rPr>
              <a:t>286 </a:t>
            </a:r>
            <a:r>
              <a:rPr lang="en-US" dirty="0" err="1">
                <a:solidFill>
                  <a:srgbClr val="FF0000"/>
                </a:solidFill>
              </a:rPr>
              <a:t>DeBaliviere</a:t>
            </a:r>
            <a:r>
              <a:rPr lang="en-US" dirty="0">
                <a:solidFill>
                  <a:srgbClr val="FF0000"/>
                </a:solidFill>
              </a:rPr>
              <a:t>- </a:t>
            </a:r>
            <a:r>
              <a:rPr lang="en-US" dirty="0"/>
              <a:t>The camera system at this location is in need of an overhaul. The system was installed over 6 years ago. Cameras are </a:t>
            </a:r>
            <a:r>
              <a:rPr lang="en-US" dirty="0" err="1"/>
              <a:t>Dahua</a:t>
            </a:r>
            <a:r>
              <a:rPr lang="en-US" dirty="0"/>
              <a:t> &amp; are not NDAA  compliant (</a:t>
            </a:r>
            <a:r>
              <a:rPr lang="en-US" b="1" dirty="0"/>
              <a:t>NDAA National Defense Authorization Act</a:t>
            </a:r>
            <a:r>
              <a:rPr lang="en-US" dirty="0"/>
              <a:t>.) Recommend system upgrade. The NVR is currently malfunctioning and only has 4TB of storage. End of Life for equipment is 5-7 years. Schedule a site visit with camera vendor and electrician. Present proposal to SBD.</a:t>
            </a:r>
          </a:p>
          <a:p>
            <a:r>
              <a:rPr lang="en-US" dirty="0"/>
              <a:t>In March 2021, the Federal Communications Commission (FCC) concluded that </a:t>
            </a:r>
            <a:r>
              <a:rPr lang="en-US" dirty="0" err="1"/>
              <a:t>Dahua</a:t>
            </a:r>
            <a:r>
              <a:rPr lang="en-US" dirty="0"/>
              <a:t> and four other Chinese peers -- the same companies as on the 2019 NDAA list -- "pose an unacceptable risk to U.S. national security or the security and safety of U.S. persons.“</a:t>
            </a:r>
          </a:p>
          <a:p>
            <a:pPr>
              <a:buNone/>
            </a:pPr>
            <a:endParaRPr lang="en-US" dirty="0"/>
          </a:p>
        </p:txBody>
      </p:sp>
    </p:spTree>
    <p:extLst>
      <p:ext uri="{BB962C8B-B14F-4D97-AF65-F5344CB8AC3E}">
        <p14:creationId xmlns:p14="http://schemas.microsoft.com/office/powerpoint/2010/main" val="260314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t">
            <a:noAutofit/>
          </a:bodyPr>
          <a:lstStyle/>
          <a:p>
            <a:pPr algn="l"/>
            <a:r>
              <a:rPr lang="en-US" sz="2800" b="1" dirty="0"/>
              <a:t>24-045573  Shoplifting Incident </a:t>
            </a:r>
            <a:r>
              <a:rPr lang="en-US" sz="2800" b="1" dirty="0" err="1"/>
              <a:t>Lululemon</a:t>
            </a:r>
            <a:br>
              <a:rPr lang="en-US" sz="2800" b="1" dirty="0"/>
            </a:br>
            <a:r>
              <a:rPr lang="en-US" sz="2800" b="1" dirty="0"/>
              <a:t>26 Maryland Plaza 10/27/2024 at 4:35pm</a:t>
            </a:r>
            <a:endParaRPr lang="en-US" sz="2800" dirty="0"/>
          </a:p>
        </p:txBody>
      </p:sp>
      <p:sp>
        <p:nvSpPr>
          <p:cNvPr id="3" name="Content Placeholder 2"/>
          <p:cNvSpPr>
            <a:spLocks noGrp="1"/>
          </p:cNvSpPr>
          <p:nvPr>
            <p:ph sz="half" idx="1"/>
          </p:nvPr>
        </p:nvSpPr>
        <p:spPr>
          <a:xfrm>
            <a:off x="457200" y="1295400"/>
            <a:ext cx="4038600" cy="5410199"/>
          </a:xfrm>
        </p:spPr>
        <p:txBody>
          <a:bodyPr>
            <a:normAutofit fontScale="85000" lnSpcReduction="20000"/>
          </a:bodyPr>
          <a:lstStyle/>
          <a:p>
            <a:r>
              <a:rPr lang="en-US" dirty="0" err="1"/>
              <a:t>Lululemon</a:t>
            </a:r>
            <a:r>
              <a:rPr lang="en-US" dirty="0"/>
              <a:t> manager, Mia, contacted the NSI to report a theft which had just occurred.  </a:t>
            </a:r>
          </a:p>
          <a:p>
            <a:r>
              <a:rPr lang="en-US" dirty="0"/>
              <a:t>The suspects were seen on video leaving the store at 5:25pm with arms full of merchandise.  </a:t>
            </a:r>
          </a:p>
          <a:p>
            <a:r>
              <a:rPr lang="en-US" dirty="0"/>
              <a:t>The suspects walked east on Maryland then south on York and entered a white Audi SUV with Missouri plate VJ1 R5T which was driven by a third subject. </a:t>
            </a:r>
          </a:p>
          <a:p>
            <a:r>
              <a:rPr lang="en-US" dirty="0"/>
              <a:t>The vehicle drove south on York then west on </a:t>
            </a:r>
            <a:r>
              <a:rPr lang="en-US" dirty="0" err="1"/>
              <a:t>Lindell</a:t>
            </a:r>
            <a:r>
              <a:rPr lang="en-US" dirty="0"/>
              <a:t>.</a:t>
            </a:r>
          </a:p>
          <a:p>
            <a:endParaRPr lang="en-US" dirty="0"/>
          </a:p>
        </p:txBody>
      </p:sp>
      <p:pic>
        <p:nvPicPr>
          <p:cNvPr id="5" name="Content Placeholder 4">
            <a:extLst>
              <a:ext uri="{FF2B5EF4-FFF2-40B4-BE49-F238E27FC236}">
                <a16:creationId xmlns:a16="http://schemas.microsoft.com/office/drawing/2014/main" id="{D180C0BE-16A8-E051-1389-524372E6B747}"/>
              </a:ext>
            </a:extLst>
          </p:cNvPr>
          <p:cNvPicPr>
            <a:picLocks noGrp="1" noChangeAspect="1"/>
          </p:cNvPicPr>
          <p:nvPr>
            <p:ph sz="half" idx="2"/>
          </p:nvPr>
        </p:nvPicPr>
        <p:blipFill>
          <a:blip r:embed="rId2" cstate="print"/>
          <a:stretch>
            <a:fillRect/>
          </a:stretch>
        </p:blipFill>
        <p:spPr>
          <a:xfrm>
            <a:off x="5562600" y="3505200"/>
            <a:ext cx="2134450" cy="3200400"/>
          </a:xfrm>
          <a:prstGeom prst="rect">
            <a:avLst/>
          </a:prstGeom>
        </p:spPr>
      </p:pic>
      <p:pic>
        <p:nvPicPr>
          <p:cNvPr id="6" name="Picture 5">
            <a:extLst>
              <a:ext uri="{FF2B5EF4-FFF2-40B4-BE49-F238E27FC236}">
                <a16:creationId xmlns:a16="http://schemas.microsoft.com/office/drawing/2014/main" id="{FDE12406-1C25-C546-541A-36CD642454C0}"/>
              </a:ext>
            </a:extLst>
          </p:cNvPr>
          <p:cNvPicPr>
            <a:picLocks noChangeAspect="1"/>
          </p:cNvPicPr>
          <p:nvPr/>
        </p:nvPicPr>
        <p:blipFill>
          <a:blip r:embed="rId3" cstate="print"/>
          <a:stretch>
            <a:fillRect/>
          </a:stretch>
        </p:blipFill>
        <p:spPr>
          <a:xfrm>
            <a:off x="4953000" y="1219200"/>
            <a:ext cx="3763682" cy="2112031"/>
          </a:xfrm>
          <a:prstGeom prst="rect">
            <a:avLst/>
          </a:prstGeom>
        </p:spPr>
      </p:pic>
    </p:spTree>
    <p:extLst>
      <p:ext uri="{BB962C8B-B14F-4D97-AF65-F5344CB8AC3E}">
        <p14:creationId xmlns:p14="http://schemas.microsoft.com/office/powerpoint/2010/main" val="103308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chor="t">
            <a:normAutofit fontScale="90000"/>
          </a:bodyPr>
          <a:lstStyle/>
          <a:p>
            <a:pPr algn="l"/>
            <a:r>
              <a:rPr lang="en-US" sz="2800" b="1" dirty="0" err="1"/>
              <a:t>Lululemon</a:t>
            </a:r>
            <a:r>
              <a:rPr lang="en-US" sz="2800" b="1" dirty="0"/>
              <a:t>  26 Maryland Plaza on 10/30/2024 at 5:40pm</a:t>
            </a:r>
            <a:endParaRPr lang="en-US" sz="2800" dirty="0"/>
          </a:p>
        </p:txBody>
      </p:sp>
      <p:sp>
        <p:nvSpPr>
          <p:cNvPr id="5" name="Content Placeholder 4"/>
          <p:cNvSpPr>
            <a:spLocks noGrp="1"/>
          </p:cNvSpPr>
          <p:nvPr>
            <p:ph sz="half" idx="1"/>
          </p:nvPr>
        </p:nvSpPr>
        <p:spPr>
          <a:xfrm>
            <a:off x="457200" y="1295400"/>
            <a:ext cx="4038600" cy="5410199"/>
          </a:xfrm>
        </p:spPr>
        <p:txBody>
          <a:bodyPr>
            <a:normAutofit fontScale="92500" lnSpcReduction="20000"/>
          </a:bodyPr>
          <a:lstStyle/>
          <a:p>
            <a:r>
              <a:rPr lang="en-US" dirty="0" err="1"/>
              <a:t>Lululemon</a:t>
            </a:r>
            <a:r>
              <a:rPr lang="en-US" dirty="0"/>
              <a:t> representative, Jenna, contacted the NSI to report a theft involving 3 subjects.</a:t>
            </a:r>
          </a:p>
          <a:p>
            <a:r>
              <a:rPr lang="en-US" dirty="0"/>
              <a:t>Video review shows the subjects, identified by Jenna, arriving, entering the store and leaving.</a:t>
            </a:r>
          </a:p>
          <a:p>
            <a:r>
              <a:rPr lang="en-US" dirty="0"/>
              <a:t>Video also captured the car operated by the subjects arriving and parking on the south side of Maryland, just east of York.</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199" y="1295400"/>
            <a:ext cx="4114801" cy="203574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8200" y="3429000"/>
            <a:ext cx="4114800" cy="3095951"/>
          </a:xfrm>
          <a:prstGeom prst="rect">
            <a:avLst/>
          </a:prstGeom>
          <a:noFill/>
          <a:ln w="9525">
            <a:noFill/>
            <a:miter lim="800000"/>
            <a:headEnd/>
            <a:tailEnd/>
          </a:ln>
        </p:spPr>
      </p:pic>
    </p:spTree>
    <p:extLst>
      <p:ext uri="{BB962C8B-B14F-4D97-AF65-F5344CB8AC3E}">
        <p14:creationId xmlns:p14="http://schemas.microsoft.com/office/powerpoint/2010/main" val="72879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chor="t">
            <a:normAutofit fontScale="90000"/>
          </a:bodyPr>
          <a:lstStyle/>
          <a:p>
            <a:pPr algn="l"/>
            <a:r>
              <a:rPr lang="en-US" sz="2800" dirty="0"/>
              <a:t>Tampering 1</a:t>
            </a:r>
            <a:r>
              <a:rPr lang="en-US" sz="2800" baseline="30000" dirty="0"/>
              <a:t>st</a:t>
            </a:r>
            <a:r>
              <a:rPr lang="en-US" sz="2800" dirty="0"/>
              <a:t> #62 Maryland and Chase Drive on 10/30/2024 at 9:50 pm.</a:t>
            </a:r>
          </a:p>
        </p:txBody>
      </p:sp>
      <p:sp>
        <p:nvSpPr>
          <p:cNvPr id="3" name="Content Placeholder 2"/>
          <p:cNvSpPr>
            <a:spLocks noGrp="1"/>
          </p:cNvSpPr>
          <p:nvPr>
            <p:ph sz="half" idx="1"/>
          </p:nvPr>
        </p:nvSpPr>
        <p:spPr>
          <a:xfrm>
            <a:off x="457200" y="1219200"/>
            <a:ext cx="4038600" cy="5486399"/>
          </a:xfrm>
        </p:spPr>
        <p:txBody>
          <a:bodyPr>
            <a:normAutofit fontScale="70000" lnSpcReduction="20000"/>
          </a:bodyPr>
          <a:lstStyle/>
          <a:p>
            <a:pPr fontAlgn="base"/>
            <a:r>
              <a:rPr lang="en-US" dirty="0"/>
              <a:t>Email from the Chase Director of Loss Prevention:</a:t>
            </a:r>
          </a:p>
          <a:p>
            <a:pPr fontAlgn="base"/>
            <a:r>
              <a:rPr lang="en-US" dirty="0"/>
              <a:t>Last night at 9:42pm, a white Scion pulled into resident valet drive on Maryland.  They were told not to park there, and at 9:50 pulled into the loading zone right before the garage drive. </a:t>
            </a:r>
          </a:p>
          <a:p>
            <a:pPr fontAlgn="base"/>
            <a:r>
              <a:rPr lang="en-US" dirty="0"/>
              <a:t>3 individuals got out and walked east on Maryland toward Euclid.  </a:t>
            </a:r>
          </a:p>
          <a:p>
            <a:pPr fontAlgn="base"/>
            <a:r>
              <a:rPr lang="en-US" dirty="0"/>
              <a:t>My team called to have the car towed overnight and it was discovered the vehicle is stolen.  We are awaiting City PD to come recover the vehicle.  </a:t>
            </a:r>
          </a:p>
          <a:p>
            <a:r>
              <a:rPr lang="en-US" dirty="0"/>
              <a:t>A review of the cameras in the area revealed the suspects.</a:t>
            </a:r>
            <a:br>
              <a:rPr lang="en-US" dirty="0"/>
            </a:br>
            <a:endParaRPr lang="en-US" dirty="0"/>
          </a:p>
        </p:txBody>
      </p:sp>
      <p:pic>
        <p:nvPicPr>
          <p:cNvPr id="8" name="Picture 3"/>
          <p:cNvPicPr>
            <a:picLocks noGrp="1" noChangeAspect="1" noChangeArrowheads="1"/>
          </p:cNvPicPr>
          <p:nvPr>
            <p:ph sz="half" idx="2"/>
          </p:nvPr>
        </p:nvPicPr>
        <p:blipFill>
          <a:blip r:embed="rId2" cstate="print"/>
          <a:srcRect/>
          <a:stretch>
            <a:fillRect/>
          </a:stretch>
        </p:blipFill>
        <p:spPr bwMode="auto">
          <a:xfrm>
            <a:off x="4648200" y="1219200"/>
            <a:ext cx="4038600" cy="321950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648200" y="4648200"/>
            <a:ext cx="3978275" cy="1853954"/>
          </a:xfrm>
          <a:prstGeom prst="rect">
            <a:avLst/>
          </a:prstGeom>
          <a:noFill/>
          <a:ln w="9525">
            <a:noFill/>
            <a:miter lim="800000"/>
            <a:headEnd/>
            <a:tailEnd/>
          </a:ln>
        </p:spPr>
      </p:pic>
    </p:spTree>
    <p:extLst>
      <p:ext uri="{BB962C8B-B14F-4D97-AF65-F5344CB8AC3E}">
        <p14:creationId xmlns:p14="http://schemas.microsoft.com/office/powerpoint/2010/main" val="14203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normAutofit fontScale="90000"/>
          </a:bodyPr>
          <a:lstStyle/>
          <a:p>
            <a:pPr algn="l"/>
            <a:r>
              <a:rPr lang="en-US" sz="2800" b="1" dirty="0"/>
              <a:t>Attempt Stealing From A Person on 11/01/2024  at 10:00PM</a:t>
            </a:r>
            <a:br>
              <a:rPr lang="en-US" sz="2800" b="1" dirty="0"/>
            </a:br>
            <a:r>
              <a:rPr lang="en-US" sz="2800" b="1" dirty="0"/>
              <a:t>from 319 N Taylor</a:t>
            </a:r>
            <a:endParaRPr lang="en-US" sz="2800" dirty="0"/>
          </a:p>
        </p:txBody>
      </p:sp>
      <p:sp>
        <p:nvSpPr>
          <p:cNvPr id="3" name="Content Placeholder 2"/>
          <p:cNvSpPr>
            <a:spLocks noGrp="1"/>
          </p:cNvSpPr>
          <p:nvPr>
            <p:ph sz="half" idx="1"/>
          </p:nvPr>
        </p:nvSpPr>
        <p:spPr>
          <a:xfrm>
            <a:off x="457200" y="1219200"/>
            <a:ext cx="5334000" cy="5486399"/>
          </a:xfrm>
        </p:spPr>
        <p:txBody>
          <a:bodyPr>
            <a:normAutofit fontScale="47500" lnSpcReduction="20000"/>
          </a:bodyPr>
          <a:lstStyle/>
          <a:p>
            <a:endParaRPr lang="en-US" sz="2900" dirty="0"/>
          </a:p>
          <a:p>
            <a:endParaRPr lang="en-US" sz="2900" dirty="0"/>
          </a:p>
          <a:p>
            <a:r>
              <a:rPr lang="en-US" sz="2900" dirty="0"/>
              <a:t>The NSI Camera Division was contacted by Barbara </a:t>
            </a:r>
            <a:r>
              <a:rPr lang="en-US" sz="2900" dirty="0" err="1"/>
              <a:t>Lutey</a:t>
            </a:r>
            <a:r>
              <a:rPr lang="en-US" sz="2900" dirty="0"/>
              <a:t> via email.</a:t>
            </a:r>
          </a:p>
          <a:p>
            <a:r>
              <a:rPr lang="en-US" sz="2900" dirty="0" err="1"/>
              <a:t>Lutey</a:t>
            </a:r>
            <a:r>
              <a:rPr lang="en-US" sz="2900" dirty="0"/>
              <a:t> reported she was walking home north on Taylor approaching Pershing at approximately 10:00PM when she was approached from behind and struck on her chest with an open hand by an unknown suspect who attempted to take her bag; however, was unsuccessful. </a:t>
            </a:r>
          </a:p>
          <a:p>
            <a:r>
              <a:rPr lang="en-US" sz="2900" dirty="0"/>
              <a:t>The suspect ran north on Taylor out of sight.</a:t>
            </a:r>
          </a:p>
          <a:p>
            <a:r>
              <a:rPr lang="en-US" sz="2900" dirty="0"/>
              <a:t>The NSI conducted a camera review of the NSI cameras in the area and first observed the victim walking east on </a:t>
            </a:r>
            <a:r>
              <a:rPr lang="en-US" sz="2900" dirty="0" err="1"/>
              <a:t>Lindell</a:t>
            </a:r>
            <a:r>
              <a:rPr lang="en-US" sz="2900" dirty="0"/>
              <a:t>, North on Taylor, and East on Pershing until she reached 4497 Pershing (Convent Garden Apartments.</a:t>
            </a:r>
          </a:p>
          <a:p>
            <a:r>
              <a:rPr lang="en-US" sz="2900" dirty="0"/>
              <a:t>The NSI observed a Black male suspect wearing a black </a:t>
            </a:r>
            <a:r>
              <a:rPr lang="en-US" sz="2900" dirty="0" err="1"/>
              <a:t>hoodie</a:t>
            </a:r>
            <a:r>
              <a:rPr lang="en-US" sz="2900" dirty="0"/>
              <a:t> with ST Louis Cardinals on the front, a red strip on the hood, blue jean pants, medium dark complexion, medium build, and black boots.</a:t>
            </a:r>
          </a:p>
          <a:p>
            <a:r>
              <a:rPr lang="en-US" sz="2900" dirty="0"/>
              <a:t>The suspects walked on the south side </a:t>
            </a:r>
            <a:r>
              <a:rPr lang="en-US" sz="2900" dirty="0" err="1"/>
              <a:t>Lindell</a:t>
            </a:r>
            <a:r>
              <a:rPr lang="en-US" sz="2900" dirty="0"/>
              <a:t> while the victim was on the north side of </a:t>
            </a:r>
            <a:r>
              <a:rPr lang="en-US" sz="2900" dirty="0" err="1"/>
              <a:t>Lindell</a:t>
            </a:r>
            <a:r>
              <a:rPr lang="en-US" sz="2900" dirty="0"/>
              <a:t> walking the same direction as the victim.</a:t>
            </a:r>
          </a:p>
          <a:p>
            <a:r>
              <a:rPr lang="en-US" sz="2900" dirty="0"/>
              <a:t>The suspect was observed running crossing the street at 319 Taylor behind the victim and shortly after was seen passing the victim and walking west on Pershing out of sight. </a:t>
            </a:r>
          </a:p>
          <a:p>
            <a:r>
              <a:rPr lang="en-US" sz="2900" dirty="0"/>
              <a:t>An Attempt to Identify was sent to the CWE LEO Security Group.</a:t>
            </a:r>
          </a:p>
          <a:p>
            <a:endParaRPr lang="en-US" dirty="0"/>
          </a:p>
        </p:txBody>
      </p:sp>
      <p:pic>
        <p:nvPicPr>
          <p:cNvPr id="7" name="Content Placeholder 6">
            <a:extLst>
              <a:ext uri="{FF2B5EF4-FFF2-40B4-BE49-F238E27FC236}">
                <a16:creationId xmlns:a16="http://schemas.microsoft.com/office/drawing/2014/main" id="{D1E04D07-90FB-3196-BBD9-5160761135A6}"/>
              </a:ext>
            </a:extLst>
          </p:cNvPr>
          <p:cNvPicPr>
            <a:picLocks noGrp="1" noChangeAspect="1"/>
          </p:cNvPicPr>
          <p:nvPr>
            <p:ph sz="half" idx="2"/>
          </p:nvPr>
        </p:nvPicPr>
        <p:blipFill>
          <a:blip r:embed="rId2" cstate="print"/>
          <a:stretch>
            <a:fillRect/>
          </a:stretch>
        </p:blipFill>
        <p:spPr>
          <a:xfrm>
            <a:off x="6248400" y="1143000"/>
            <a:ext cx="2362200" cy="5486400"/>
          </a:xfrm>
          <a:prstGeom prst="rect">
            <a:avLst/>
          </a:prstGeom>
        </p:spPr>
      </p:pic>
    </p:spTree>
    <p:extLst>
      <p:ext uri="{BB962C8B-B14F-4D97-AF65-F5344CB8AC3E}">
        <p14:creationId xmlns:p14="http://schemas.microsoft.com/office/powerpoint/2010/main" val="74240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chor="t">
            <a:normAutofit fontScale="90000"/>
          </a:bodyPr>
          <a:lstStyle/>
          <a:p>
            <a:pPr algn="l"/>
            <a:br>
              <a:rPr lang="en-US" sz="2800" dirty="0"/>
            </a:br>
            <a:r>
              <a:rPr lang="en-US" sz="2800" dirty="0"/>
              <a:t> Retail Theft from </a:t>
            </a:r>
            <a:r>
              <a:rPr lang="en-US" sz="2800" dirty="0" err="1"/>
              <a:t>Lululemons</a:t>
            </a:r>
            <a:r>
              <a:rPr lang="en-US" sz="2800" dirty="0"/>
              <a:t> from 26 Maryland Plaza</a:t>
            </a:r>
            <a:br>
              <a:rPr lang="en-US" sz="2800" dirty="0"/>
            </a:br>
            <a:r>
              <a:rPr lang="en-US" sz="2800" dirty="0"/>
              <a:t>on 11/6/2024 at 6:36 pm</a:t>
            </a:r>
          </a:p>
        </p:txBody>
      </p:sp>
      <p:sp>
        <p:nvSpPr>
          <p:cNvPr id="3" name="Content Placeholder 2"/>
          <p:cNvSpPr>
            <a:spLocks noGrp="1"/>
          </p:cNvSpPr>
          <p:nvPr>
            <p:ph sz="half" idx="1"/>
          </p:nvPr>
        </p:nvSpPr>
        <p:spPr>
          <a:xfrm>
            <a:off x="457200" y="1219200"/>
            <a:ext cx="4038600" cy="5486399"/>
          </a:xfrm>
        </p:spPr>
        <p:txBody>
          <a:bodyPr>
            <a:normAutofit fontScale="70000" lnSpcReduction="20000"/>
          </a:bodyPr>
          <a:lstStyle/>
          <a:p>
            <a:endParaRPr lang="en-US" dirty="0"/>
          </a:p>
          <a:p>
            <a:r>
              <a:rPr lang="en-US" dirty="0"/>
              <a:t>PO Allen contacted the NSI relative to a theft at </a:t>
            </a:r>
            <a:r>
              <a:rPr lang="en-US" dirty="0" err="1"/>
              <a:t>Lululemons</a:t>
            </a:r>
            <a:r>
              <a:rPr lang="en-US" dirty="0"/>
              <a:t>.</a:t>
            </a:r>
          </a:p>
          <a:p>
            <a:r>
              <a:rPr lang="en-US" dirty="0"/>
              <a:t>The suspects (2 males and 2 females) arrived on Maryland at 6:23 pm driving a Tesla.</a:t>
            </a:r>
          </a:p>
          <a:p>
            <a:r>
              <a:rPr lang="en-US" dirty="0"/>
              <a:t>All four suspects entered </a:t>
            </a:r>
            <a:r>
              <a:rPr lang="en-US" dirty="0" err="1"/>
              <a:t>Lululemons</a:t>
            </a:r>
            <a:r>
              <a:rPr lang="en-US" dirty="0"/>
              <a:t> carrying Saks Fifth Avenue bags.</a:t>
            </a:r>
          </a:p>
          <a:p>
            <a:r>
              <a:rPr lang="en-US" dirty="0"/>
              <a:t>The female in all black clothing was observed during another theft incident from this store.</a:t>
            </a:r>
          </a:p>
          <a:p>
            <a:r>
              <a:rPr lang="en-US" dirty="0"/>
              <a:t>The suspects exit the store running west on Maryland.</a:t>
            </a:r>
          </a:p>
          <a:p>
            <a:r>
              <a:rPr lang="en-US" dirty="0"/>
              <a:t>They entered their vehicle and fled north on Kingshighway at approximately 6:40 pm.</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219200"/>
            <a:ext cx="4038600" cy="1752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8200" y="3124200"/>
            <a:ext cx="1828800" cy="1600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629400" y="3124200"/>
            <a:ext cx="2057400" cy="161925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648200" y="4953000"/>
            <a:ext cx="1847850" cy="177165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629400" y="4953000"/>
            <a:ext cx="2057400" cy="1752600"/>
          </a:xfrm>
          <a:prstGeom prst="rect">
            <a:avLst/>
          </a:prstGeom>
          <a:noFill/>
          <a:ln w="9525">
            <a:noFill/>
            <a:miter lim="800000"/>
            <a:headEnd/>
            <a:tailEnd/>
          </a:ln>
        </p:spPr>
      </p:pic>
    </p:spTree>
    <p:extLst>
      <p:ext uri="{BB962C8B-B14F-4D97-AF65-F5344CB8AC3E}">
        <p14:creationId xmlns:p14="http://schemas.microsoft.com/office/powerpoint/2010/main" val="267691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7C1DA-8E89-4841-C472-50E70CC214F2}"/>
              </a:ext>
            </a:extLst>
          </p:cNvPr>
          <p:cNvPicPr>
            <a:picLocks noChangeAspect="1"/>
          </p:cNvPicPr>
          <p:nvPr/>
        </p:nvPicPr>
        <p:blipFill rotWithShape="1">
          <a:blip r:embed="rId2">
            <a:duotone>
              <a:schemeClr val="bg2">
                <a:shade val="45000"/>
                <a:satMod val="135000"/>
              </a:schemeClr>
              <a:prstClr val="white"/>
            </a:duotone>
            <a:alphaModFix amt="45000"/>
          </a:blip>
          <a:srcRect l="3111" r="1" b="1"/>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822960" y="1426464"/>
            <a:ext cx="7543800" cy="2674620"/>
          </a:xfrm>
        </p:spPr>
        <p:txBody>
          <a:bodyPr>
            <a:normAutofit/>
          </a:bodyPr>
          <a:lstStyle/>
          <a:p>
            <a:r>
              <a:rPr lang="en-US"/>
              <a:t>NSI Outreach: </a:t>
            </a:r>
            <a:br>
              <a:rPr lang="en-US"/>
            </a:br>
            <a:r>
              <a:rPr lang="en-US"/>
              <a:t>October-November</a:t>
            </a:r>
            <a:br>
              <a:rPr lang="en-US"/>
            </a:br>
            <a:r>
              <a:rPr lang="en-US"/>
              <a:t>2024 Update</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825038" y="4198966"/>
            <a:ext cx="7543800" cy="857250"/>
          </a:xfrm>
        </p:spPr>
        <p:txBody>
          <a:bodyPr>
            <a:normAutofit/>
          </a:bodyPr>
          <a:lstStyle/>
          <a:p>
            <a:r>
              <a:rPr lang="en-US">
                <a:solidFill>
                  <a:schemeClr val="tx1">
                    <a:lumMod val="85000"/>
                    <a:lumOff val="15000"/>
                  </a:schemeClr>
                </a:solidFill>
              </a:rPr>
              <a:t>Alvin Ferguson &amp; Melissa Brown </a:t>
            </a:r>
          </a:p>
        </p:txBody>
      </p:sp>
      <p:cxnSp>
        <p:nvCxnSpPr>
          <p:cNvPr id="18" name="Straight Connector 17">
            <a:extLst>
              <a:ext uri="{FF2B5EF4-FFF2-40B4-BE49-F238E27FC236}">
                <a16:creationId xmlns:a16="http://schemas.microsoft.com/office/drawing/2014/main" id="{E832A4F0-B852-42E9-91B8-58EB9F47C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7D6777B-91DD-4D12-85FD-85A88ECC5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3989" cy="49863"/>
          </a:xfrm>
          <a:prstGeom prst="rect">
            <a:avLst/>
          </a:prstGeom>
          <a:solidFill>
            <a:srgbClr val="2EFF0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2" name="Rectangle 21">
            <a:extLst>
              <a:ext uri="{FF2B5EF4-FFF2-40B4-BE49-F238E27FC236}">
                <a16:creationId xmlns:a16="http://schemas.microsoft.com/office/drawing/2014/main" id="{F0988C9B-C9E0-4CBD-A3E8-D4F59982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155D6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Tree>
    <p:extLst>
      <p:ext uri="{BB962C8B-B14F-4D97-AF65-F5344CB8AC3E}">
        <p14:creationId xmlns:p14="http://schemas.microsoft.com/office/powerpoint/2010/main" val="25404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NSI Staff Reports</a:t>
            </a:r>
          </a:p>
          <a:p>
            <a:pPr marL="0" lvl="0" indent="0">
              <a:buNone/>
            </a:pPr>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p:txBody>
          <a:bodyPr/>
          <a:lstStyle/>
          <a:p>
            <a:r>
              <a:rPr lang="en-US" dirty="0"/>
              <a:t>Number of People Engaged</a:t>
            </a:r>
          </a:p>
        </p:txBody>
      </p:sp>
      <p:sp>
        <p:nvSpPr>
          <p:cNvPr id="3" name="Content Placeholder 2">
            <a:extLst>
              <a:ext uri="{FF2B5EF4-FFF2-40B4-BE49-F238E27FC236}">
                <a16:creationId xmlns:a16="http://schemas.microsoft.com/office/drawing/2014/main" id="{139B5C30-9EF8-47A2-866D-90C2833FA4D8}"/>
              </a:ext>
            </a:extLst>
          </p:cNvPr>
          <p:cNvSpPr>
            <a:spLocks noGrp="1"/>
          </p:cNvSpPr>
          <p:nvPr>
            <p:ph idx="1"/>
          </p:nvPr>
        </p:nvSpPr>
        <p:spPr/>
        <p:txBody>
          <a:bodyPr vert="horz" lIns="0" tIns="34290" rIns="0" bIns="34290" rtlCol="0" anchor="t">
            <a:normAutofit/>
          </a:bodyPr>
          <a:lstStyle/>
          <a:p>
            <a:r>
              <a:rPr lang="en-US" dirty="0"/>
              <a:t>From Oct-Nov 15</a:t>
            </a:r>
            <a:r>
              <a:rPr lang="en-US" baseline="30000" dirty="0"/>
              <a:t>th</a:t>
            </a:r>
            <a:r>
              <a:rPr lang="en-US" dirty="0"/>
              <a:t>  We have completed 46 engagements in the community.</a:t>
            </a:r>
          </a:p>
          <a:p>
            <a:pPr>
              <a:buFont typeface="Arial" panose="020F0502020204030204" pitchFamily="34" charset="0"/>
              <a:buChar char="•"/>
            </a:pPr>
            <a:r>
              <a:rPr lang="en-US" dirty="0">
                <a:cs typeface="Calibri"/>
              </a:rPr>
              <a:t> Of these 46 engagements, there were 12 were repeat individuals. </a:t>
            </a:r>
          </a:p>
          <a:p>
            <a:pPr>
              <a:buFont typeface="Arial" panose="020F0502020204030204" pitchFamily="34" charset="0"/>
              <a:buChar char="•"/>
            </a:pPr>
            <a:r>
              <a:rPr lang="en-US" dirty="0"/>
              <a:t>  40 of these individuals were men, 6 were women, and 0 person identified as transgender.  </a:t>
            </a:r>
            <a:endParaRPr lang="en-US" dirty="0">
              <a:cs typeface="Calibri" panose="020F0502020204030204"/>
            </a:endParaRPr>
          </a:p>
          <a:p>
            <a:pPr>
              <a:buFont typeface="Arial" panose="020F0502020204030204" pitchFamily="34" charset="0"/>
              <a:buChar char="•"/>
            </a:pPr>
            <a:r>
              <a:rPr lang="en-US" dirty="0"/>
              <a:t> These engagements took place in the following areas:</a:t>
            </a:r>
          </a:p>
          <a:p>
            <a:pPr lvl="1">
              <a:buFont typeface="Arial" panose="020F0502020204030204" pitchFamily="34" charset="0"/>
              <a:buChar char="•"/>
            </a:pPr>
            <a:r>
              <a:rPr lang="en-US" dirty="0"/>
              <a:t>23 in the North SBD, 3 in the South SBD, 0 in the Southeast SBD, 9 in the East Loop CID, 8 in the DeBaliviere Place SBD, 1 in the Waterman-Lake SBD, 0 on the Washington University Medical Center Campus, 2 on Cortex,  0 in the Forest Park Southeast neighborhood, and 0 outside boundaries. </a:t>
            </a:r>
          </a:p>
        </p:txBody>
      </p:sp>
    </p:spTree>
    <p:extLst>
      <p:ext uri="{BB962C8B-B14F-4D97-AF65-F5344CB8AC3E}">
        <p14:creationId xmlns:p14="http://schemas.microsoft.com/office/powerpoint/2010/main" val="1455907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74">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5785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92" name="Rectangle 76">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cxnSp>
        <p:nvCxnSpPr>
          <p:cNvPr id="93" name="Straight Connector 78">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16063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4" name="Rectangle 80">
            <a:extLst>
              <a:ext uri="{FF2B5EF4-FFF2-40B4-BE49-F238E27FC236}">
                <a16:creationId xmlns:a16="http://schemas.microsoft.com/office/drawing/2014/main" id="{3D67B7B4-ABB0-49C7-860C-50D0B887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284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82">
            <a:extLst>
              <a:ext uri="{FF2B5EF4-FFF2-40B4-BE49-F238E27FC236}">
                <a16:creationId xmlns:a16="http://schemas.microsoft.com/office/drawing/2014/main" id="{59655E30-B203-42D2-8200-B57B8FB0C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857250"/>
            <a:ext cx="5660909" cy="5143500"/>
          </a:xfrm>
          <a:prstGeom prst="rect">
            <a:avLst/>
          </a:prstGeom>
          <a:solidFill>
            <a:srgbClr val="5C4945"/>
          </a:solidFill>
          <a:ln>
            <a:solidFill>
              <a:srgbClr val="5C4945"/>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FBC2D55F-A135-4290-946A-49C6E21F6B10}"/>
              </a:ext>
            </a:extLst>
          </p:cNvPr>
          <p:cNvSpPr>
            <a:spLocks noGrp="1"/>
          </p:cNvSpPr>
          <p:nvPr>
            <p:ph type="ctrTitle"/>
          </p:nvPr>
        </p:nvSpPr>
        <p:spPr>
          <a:xfrm>
            <a:off x="822960" y="1244877"/>
            <a:ext cx="4483453" cy="1249876"/>
          </a:xfrm>
        </p:spPr>
        <p:txBody>
          <a:bodyPr vert="horz" lIns="68580" tIns="34290" rIns="68580" bIns="34290" rtlCol="0" anchor="b">
            <a:normAutofit/>
          </a:bodyPr>
          <a:lstStyle/>
          <a:p>
            <a:r>
              <a:rPr lang="en-US" sz="3000" dirty="0">
                <a:solidFill>
                  <a:srgbClr val="FFFFFF"/>
                </a:solidFill>
              </a:rPr>
              <a:t>Outreach Update </a:t>
            </a:r>
          </a:p>
        </p:txBody>
      </p:sp>
      <p:sp>
        <p:nvSpPr>
          <p:cNvPr id="3" name="Subtitle 2">
            <a:extLst>
              <a:ext uri="{FF2B5EF4-FFF2-40B4-BE49-F238E27FC236}">
                <a16:creationId xmlns:a16="http://schemas.microsoft.com/office/drawing/2014/main" id="{E54C6949-F689-536F-6DD8-9B9CC86C0717}"/>
              </a:ext>
            </a:extLst>
          </p:cNvPr>
          <p:cNvSpPr>
            <a:spLocks noGrp="1"/>
          </p:cNvSpPr>
          <p:nvPr>
            <p:ph type="subTitle" idx="1"/>
          </p:nvPr>
        </p:nvSpPr>
        <p:spPr>
          <a:xfrm>
            <a:off x="822959" y="2534479"/>
            <a:ext cx="4483454" cy="2739500"/>
          </a:xfrm>
        </p:spPr>
        <p:txBody>
          <a:bodyPr vert="horz" lIns="0" tIns="34290" rIns="0" bIns="34290" rtlCol="0">
            <a:normAutofit/>
          </a:bodyPr>
          <a:lstStyle/>
          <a:p>
            <a:r>
              <a:rPr lang="en-US" sz="1050" dirty="0">
                <a:solidFill>
                  <a:srgbClr val="FFFFFF"/>
                </a:solidFill>
              </a:rPr>
              <a:t>We had discussed the woman living in her car at 5600 waterman in the previous meeting. We have had tremendous progress with her. We have been able to get her into gateway 180, a woman's shelter located downtown, this was With the help of an inside source we were able to put her at the top of the housing list for a bed. She now has secure housing for the next 90 days and if she works the program properly this will be extended. </a:t>
            </a:r>
          </a:p>
          <a:p>
            <a:r>
              <a:rPr lang="en-US" sz="1050" dirty="0">
                <a:solidFill>
                  <a:srgbClr val="FFFFFF"/>
                </a:solidFill>
              </a:rPr>
              <a:t>We are in discussion of where to tow her vehicle so its no longer a nuisance to the residents on waterman, but also accessible to her If need be. </a:t>
            </a:r>
          </a:p>
          <a:p>
            <a:endParaRPr lang="en-US" sz="825" dirty="0">
              <a:solidFill>
                <a:srgbClr val="FFFFFF"/>
              </a:solidFill>
            </a:endParaRPr>
          </a:p>
        </p:txBody>
      </p:sp>
      <p:sp>
        <p:nvSpPr>
          <p:cNvPr id="96" name="Rectangle 84">
            <a:extLst>
              <a:ext uri="{FF2B5EF4-FFF2-40B4-BE49-F238E27FC236}">
                <a16:creationId xmlns:a16="http://schemas.microsoft.com/office/drawing/2014/main" id="{F3627338-DFDF-49A3-BA42-EBF0B4ED1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1" y="857250"/>
            <a:ext cx="48006" cy="5143500"/>
          </a:xfrm>
          <a:prstGeom prst="rect">
            <a:avLst/>
          </a:prstGeom>
          <a:solidFill>
            <a:srgbClr val="D3A75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97" name="Rectangle 86">
            <a:extLst>
              <a:ext uri="{FF2B5EF4-FFF2-40B4-BE49-F238E27FC236}">
                <a16:creationId xmlns:a16="http://schemas.microsoft.com/office/drawing/2014/main" id="{ACE38606-29D6-4D73-9B80-6A633D29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1" y="3404997"/>
            <a:ext cx="3481924" cy="48006"/>
          </a:xfrm>
          <a:prstGeom prst="rect">
            <a:avLst/>
          </a:prstGeom>
          <a:solidFill>
            <a:srgbClr val="D3A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erson standing at a counter&#10;&#10;Description automatically generated">
            <a:extLst>
              <a:ext uri="{FF2B5EF4-FFF2-40B4-BE49-F238E27FC236}">
                <a16:creationId xmlns:a16="http://schemas.microsoft.com/office/drawing/2014/main" id="{10DC822B-4527-9C4C-3604-4FF6C538339F}"/>
              </a:ext>
            </a:extLst>
          </p:cNvPr>
          <p:cNvPicPr>
            <a:picLocks noChangeAspect="1"/>
          </p:cNvPicPr>
          <p:nvPr/>
        </p:nvPicPr>
        <p:blipFill>
          <a:blip r:embed="rId2"/>
          <a:stretch>
            <a:fillRect/>
          </a:stretch>
        </p:blipFill>
        <p:spPr>
          <a:xfrm>
            <a:off x="5383679" y="881253"/>
            <a:ext cx="3857625" cy="5143500"/>
          </a:xfrm>
          <a:prstGeom prst="rect">
            <a:avLst/>
          </a:prstGeom>
        </p:spPr>
      </p:pic>
    </p:spTree>
    <p:extLst>
      <p:ext uri="{BB962C8B-B14F-4D97-AF65-F5344CB8AC3E}">
        <p14:creationId xmlns:p14="http://schemas.microsoft.com/office/powerpoint/2010/main" val="312596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5785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216063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DE6EF4F-B70B-DE29-7D29-AB8EA0056ED7}"/>
              </a:ext>
            </a:extLst>
          </p:cNvPr>
          <p:cNvSpPr>
            <a:spLocks noGrp="1"/>
          </p:cNvSpPr>
          <p:nvPr>
            <p:ph type="title"/>
          </p:nvPr>
        </p:nvSpPr>
        <p:spPr>
          <a:xfrm>
            <a:off x="5894614" y="1333460"/>
            <a:ext cx="2767693" cy="1088068"/>
          </a:xfrm>
        </p:spPr>
        <p:txBody>
          <a:bodyPr vert="horz" lIns="68580" tIns="34290" rIns="68580" bIns="34290" rtlCol="0" anchor="b">
            <a:normAutofit/>
          </a:bodyPr>
          <a:lstStyle/>
          <a:p>
            <a:r>
              <a:rPr lang="en-US" sz="2100" dirty="0">
                <a:solidFill>
                  <a:schemeClr val="tx1">
                    <a:lumMod val="75000"/>
                    <a:lumOff val="25000"/>
                  </a:schemeClr>
                </a:solidFill>
              </a:rPr>
              <a:t>Outreach Update</a:t>
            </a:r>
          </a:p>
        </p:txBody>
      </p:sp>
      <p:pic>
        <p:nvPicPr>
          <p:cNvPr id="6" name="Content Placeholder 5" descr="A person lying in the ground&#10;&#10;Description automatically generated">
            <a:extLst>
              <a:ext uri="{FF2B5EF4-FFF2-40B4-BE49-F238E27FC236}">
                <a16:creationId xmlns:a16="http://schemas.microsoft.com/office/drawing/2014/main" id="{8C436254-48B3-5942-48D4-679E418BF56C}"/>
              </a:ext>
            </a:extLst>
          </p:cNvPr>
          <p:cNvPicPr>
            <a:picLocks noGrp="1" noChangeAspect="1"/>
          </p:cNvPicPr>
          <p:nvPr>
            <p:ph idx="1"/>
          </p:nvPr>
        </p:nvPicPr>
        <p:blipFill>
          <a:blip r:embed="rId2"/>
          <a:srcRect r="1" b="42317"/>
          <a:stretch/>
        </p:blipFill>
        <p:spPr>
          <a:xfrm>
            <a:off x="475500" y="1337311"/>
            <a:ext cx="5182351" cy="3985805"/>
          </a:xfrm>
          <a:prstGeom prst="rect">
            <a:avLst/>
          </a:prstGeom>
        </p:spPr>
      </p:pic>
      <p:cxnSp>
        <p:nvCxnSpPr>
          <p:cNvPr id="19" name="Straight Connector 18">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421527"/>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8CCE759-E65E-F7FD-1187-772512AE3DC7}"/>
              </a:ext>
            </a:extLst>
          </p:cNvPr>
          <p:cNvSpPr>
            <a:spLocks noGrp="1"/>
          </p:cNvSpPr>
          <p:nvPr>
            <p:ph type="body" sz="half" idx="2"/>
          </p:nvPr>
        </p:nvSpPr>
        <p:spPr>
          <a:xfrm>
            <a:off x="5894614" y="2506436"/>
            <a:ext cx="2767693" cy="2752635"/>
          </a:xfrm>
        </p:spPr>
        <p:txBody>
          <a:bodyPr vert="horz" lIns="0" tIns="34290" rIns="0" bIns="34290" rtlCol="0">
            <a:normAutofit/>
          </a:bodyPr>
          <a:lstStyle/>
          <a:p>
            <a:r>
              <a:rPr lang="en-US" sz="1500" dirty="0">
                <a:solidFill>
                  <a:schemeClr val="tx1">
                    <a:lumMod val="75000"/>
                    <a:lumOff val="25000"/>
                  </a:schemeClr>
                </a:solidFill>
              </a:rPr>
              <a:t>This gentleman was laying in the middle of the Cortez. He stated he was tired from hitchhiking around the Midwest. He was originally from Sikeston MO wanting to get to Illinois. Alvin provided him a train ticket to get over to Illinois. Another example of St. Louis becoming a Hub for unhoused to stop. </a:t>
            </a:r>
          </a:p>
        </p:txBody>
      </p:sp>
      <p:sp>
        <p:nvSpPr>
          <p:cNvPr id="21" name="Rectangle 20">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3" name="Rectangle 22">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Tree>
    <p:extLst>
      <p:ext uri="{BB962C8B-B14F-4D97-AF65-F5344CB8AC3E}">
        <p14:creationId xmlns:p14="http://schemas.microsoft.com/office/powerpoint/2010/main" val="253177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Meeting Minutes </a:t>
            </a:r>
            <a:r>
              <a:rPr lang="mr-IN" dirty="0"/>
              <a:t>–</a:t>
            </a:r>
            <a:r>
              <a:rPr lang="en-US" dirty="0"/>
              <a:t> October 2024</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5" name="Picture 4" descr="A document with text and numbers&#10;&#10;Description automatically generated">
            <a:extLst>
              <a:ext uri="{FF2B5EF4-FFF2-40B4-BE49-F238E27FC236}">
                <a16:creationId xmlns:a16="http://schemas.microsoft.com/office/drawing/2014/main" id="{34F8D99A-35C4-87A6-37D3-9DC78127C42D}"/>
              </a:ext>
            </a:extLst>
          </p:cNvPr>
          <p:cNvPicPr>
            <a:picLocks noChangeAspect="1"/>
          </p:cNvPicPr>
          <p:nvPr/>
        </p:nvPicPr>
        <p:blipFill>
          <a:blip r:embed="rId2"/>
          <a:stretch>
            <a:fillRect/>
          </a:stretch>
        </p:blipFill>
        <p:spPr>
          <a:xfrm>
            <a:off x="457200" y="1423310"/>
            <a:ext cx="3633320" cy="5252125"/>
          </a:xfrm>
          <a:prstGeom prst="rect">
            <a:avLst/>
          </a:prstGeom>
        </p:spPr>
      </p:pic>
      <p:pic>
        <p:nvPicPr>
          <p:cNvPr id="9" name="Picture 8" descr="A document with text and numbers&#10;&#10;Description automatically generated">
            <a:extLst>
              <a:ext uri="{FF2B5EF4-FFF2-40B4-BE49-F238E27FC236}">
                <a16:creationId xmlns:a16="http://schemas.microsoft.com/office/drawing/2014/main" id="{167EF774-C5AE-BE52-4AF5-5CA7DF4DF1B4}"/>
              </a:ext>
            </a:extLst>
          </p:cNvPr>
          <p:cNvPicPr>
            <a:picLocks noChangeAspect="1"/>
          </p:cNvPicPr>
          <p:nvPr/>
        </p:nvPicPr>
        <p:blipFill>
          <a:blip r:embed="rId3"/>
          <a:stretch>
            <a:fillRect/>
          </a:stretch>
        </p:blipFill>
        <p:spPr>
          <a:xfrm>
            <a:off x="4648202" y="1524000"/>
            <a:ext cx="3911606" cy="4861298"/>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Financial Report </a:t>
            </a:r>
            <a:r>
              <a:rPr lang="mr-IN" dirty="0"/>
              <a:t>–</a:t>
            </a:r>
            <a:r>
              <a:rPr lang="en-US" dirty="0"/>
              <a:t> October 2024</a:t>
            </a:r>
          </a:p>
        </p:txBody>
      </p:sp>
      <p:sp>
        <p:nvSpPr>
          <p:cNvPr id="3" name="Content Placeholder 2"/>
          <p:cNvSpPr>
            <a:spLocks noGrp="1"/>
          </p:cNvSpPr>
          <p:nvPr>
            <p:ph sz="half" idx="2"/>
          </p:nvPr>
        </p:nvSpPr>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D41A178-E27C-9E45-EB64-0A96BB4D57D4}"/>
              </a:ext>
            </a:extLst>
          </p:cNvPr>
          <p:cNvSpPr txBox="1"/>
          <p:nvPr/>
        </p:nvSpPr>
        <p:spPr>
          <a:xfrm>
            <a:off x="5311814" y="5381297"/>
            <a:ext cx="3284363" cy="646331"/>
          </a:xfrm>
          <a:prstGeom prst="rect">
            <a:avLst/>
          </a:prstGeom>
          <a:noFill/>
        </p:spPr>
        <p:txBody>
          <a:bodyPr wrap="square" rtlCol="0">
            <a:spAutoFit/>
          </a:bodyPr>
          <a:lstStyle/>
          <a:p>
            <a:r>
              <a:rPr lang="en-US" dirty="0"/>
              <a:t>Fourth quarter invoice have been sent out. </a:t>
            </a:r>
          </a:p>
        </p:txBody>
      </p:sp>
      <p:pic>
        <p:nvPicPr>
          <p:cNvPr id="9" name="Picture 8" descr="A screenshot of a spreadsheet&#10;&#10;Description automatically generated">
            <a:extLst>
              <a:ext uri="{FF2B5EF4-FFF2-40B4-BE49-F238E27FC236}">
                <a16:creationId xmlns:a16="http://schemas.microsoft.com/office/drawing/2014/main" id="{8ACFADC2-816F-8E6E-1690-B9EAAC1EBF3D}"/>
              </a:ext>
            </a:extLst>
          </p:cNvPr>
          <p:cNvPicPr>
            <a:picLocks noChangeAspect="1"/>
          </p:cNvPicPr>
          <p:nvPr/>
        </p:nvPicPr>
        <p:blipFill>
          <a:blip r:embed="rId2"/>
          <a:stretch>
            <a:fillRect/>
          </a:stretch>
        </p:blipFill>
        <p:spPr>
          <a:xfrm>
            <a:off x="5073998" y="1408386"/>
            <a:ext cx="3759994" cy="3462282"/>
          </a:xfrm>
          <a:prstGeom prst="rect">
            <a:avLst/>
          </a:prstGeom>
        </p:spPr>
      </p:pic>
      <p:pic>
        <p:nvPicPr>
          <p:cNvPr id="12" name="Picture 11" descr="A screenshot of a spreadsheet&#10;&#10;Description automatically generated">
            <a:extLst>
              <a:ext uri="{FF2B5EF4-FFF2-40B4-BE49-F238E27FC236}">
                <a16:creationId xmlns:a16="http://schemas.microsoft.com/office/drawing/2014/main" id="{32DDB5CF-4885-A38E-121A-CF2AD81C873B}"/>
              </a:ext>
            </a:extLst>
          </p:cNvPr>
          <p:cNvPicPr>
            <a:picLocks noChangeAspect="1"/>
          </p:cNvPicPr>
          <p:nvPr/>
        </p:nvPicPr>
        <p:blipFill>
          <a:blip r:embed="rId3"/>
          <a:stretch>
            <a:fillRect/>
          </a:stretch>
        </p:blipFill>
        <p:spPr>
          <a:xfrm>
            <a:off x="206212" y="1408386"/>
            <a:ext cx="4135313" cy="4905704"/>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Executive Director Report </a:t>
            </a:r>
          </a:p>
          <a:p>
            <a:r>
              <a:rPr lang="en-US" dirty="0"/>
              <a:t>Camera Report</a:t>
            </a:r>
          </a:p>
          <a:p>
            <a:r>
              <a:rPr lang="en-US" dirty="0"/>
              <a:t>Outreach Report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November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340065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8A36"/>
              </a:solidFill>
              <a:latin typeface="Calibri" panose="020F0502020204030204"/>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471870" y="1535716"/>
            <a:ext cx="7655044" cy="4408899"/>
          </a:xfrm>
          <a:prstGeom prst="rect">
            <a:avLst/>
          </a:prstGeom>
          <a:noFill/>
        </p:spPr>
        <p:txBody>
          <a:bodyPr wrap="square" rtlCol="0">
            <a:spAutoFit/>
          </a:bodyPr>
          <a:lstStyle/>
          <a:p>
            <a:pPr defTabSz="342900">
              <a:defRPr/>
            </a:pPr>
            <a:r>
              <a:rPr lang="en-US" sz="1500" b="1" dirty="0">
                <a:solidFill>
                  <a:prstClr val="black"/>
                </a:solidFill>
                <a:latin typeface="Calibri" panose="020F0502020204030204"/>
              </a:rPr>
              <a:t> </a:t>
            </a:r>
          </a:p>
          <a:p>
            <a:pPr marL="214313" indent="-214313" defTabSz="342900">
              <a:buFont typeface="Arial" panose="020B0604020202020204" pitchFamily="34" charset="0"/>
              <a:buChar char="•"/>
              <a:defRPr/>
            </a:pPr>
            <a:r>
              <a:rPr lang="en-US" b="1" dirty="0">
                <a:solidFill>
                  <a:prstClr val="black"/>
                </a:solidFill>
                <a:latin typeface="Calibri" panose="020F0502020204030204"/>
              </a:rPr>
              <a:t>SLMPD made several promotions and command assignments.  Christi Marks was promoted to Major and assigned to the South Patrol Division.  William T. Brown was promoted to Captain and assigned to command the 5</a:t>
            </a:r>
            <a:r>
              <a:rPr lang="en-US" b="1" baseline="30000" dirty="0">
                <a:solidFill>
                  <a:prstClr val="black"/>
                </a:solidFill>
                <a:latin typeface="Calibri" panose="020F0502020204030204"/>
              </a:rPr>
              <a:t>th</a:t>
            </a:r>
            <a:r>
              <a:rPr lang="en-US" b="1" dirty="0">
                <a:solidFill>
                  <a:prstClr val="black"/>
                </a:solidFill>
                <a:latin typeface="Calibri" panose="020F0502020204030204"/>
              </a:rPr>
              <a:t> District.  I will reach out and schedule a meeting with Captain Brown once he is acclimated to his new assignment.  </a:t>
            </a:r>
          </a:p>
          <a:p>
            <a:pPr marL="214313" indent="-214313" defTabSz="342900">
              <a:buFont typeface="Arial" panose="020B0604020202020204" pitchFamily="34" charset="0"/>
              <a:buChar char="•"/>
              <a:defRPr/>
            </a:pPr>
            <a:r>
              <a:rPr lang="en-US" b="1" dirty="0">
                <a:solidFill>
                  <a:prstClr val="black"/>
                </a:solidFill>
                <a:latin typeface="Calibri" panose="020F0502020204030204"/>
              </a:rPr>
              <a:t>NSI has been working with the Frontenac Police Department regarding thefts from the </a:t>
            </a:r>
            <a:r>
              <a:rPr lang="en-US" b="1" dirty="0" err="1">
                <a:solidFill>
                  <a:prstClr val="black"/>
                </a:solidFill>
                <a:latin typeface="Calibri" panose="020F0502020204030204"/>
              </a:rPr>
              <a:t>Lululemons</a:t>
            </a:r>
            <a:r>
              <a:rPr lang="en-US" b="1" dirty="0">
                <a:solidFill>
                  <a:prstClr val="black"/>
                </a:solidFill>
                <a:latin typeface="Calibri" panose="020F0502020204030204"/>
              </a:rPr>
              <a:t> stores in the CWE and Frontenac.  Subjects responsible have been involved in theft incidents at both stores.  </a:t>
            </a:r>
          </a:p>
          <a:p>
            <a:pPr marL="214313" indent="-214313" defTabSz="342900">
              <a:buFont typeface="Arial" panose="020B0604020202020204" pitchFamily="34" charset="0"/>
              <a:buChar char="•"/>
              <a:defRPr/>
            </a:pPr>
            <a:r>
              <a:rPr lang="en-US" b="1" dirty="0">
                <a:solidFill>
                  <a:prstClr val="black"/>
                </a:solidFill>
                <a:latin typeface="Calibri" panose="020F0502020204030204"/>
              </a:rPr>
              <a:t>The NSI has made contacts with the Missouri Organized Retail Theft Association (MORCA) to offer our participation is reviving the organization.</a:t>
            </a:r>
          </a:p>
          <a:p>
            <a:pPr marL="214313" indent="-214313" defTabSz="342900">
              <a:buFont typeface="Arial" panose="020B0604020202020204" pitchFamily="34" charset="0"/>
              <a:buChar char="•"/>
              <a:defRPr/>
            </a:pPr>
            <a:r>
              <a:rPr lang="en-US" b="1" dirty="0">
                <a:solidFill>
                  <a:prstClr val="black"/>
                </a:solidFill>
                <a:latin typeface="Calibri" panose="020F0502020204030204"/>
              </a:rPr>
              <a:t>I participated in a discussion with residents of the South Park Neighborhood Association in Los Angeles, CA.  The </a:t>
            </a:r>
            <a:r>
              <a:rPr lang="en-US" b="1" dirty="0" err="1">
                <a:solidFill>
                  <a:prstClr val="black"/>
                </a:solidFill>
                <a:latin typeface="Calibri" panose="020F0502020204030204"/>
              </a:rPr>
              <a:t>reisdents</a:t>
            </a:r>
            <a:r>
              <a:rPr lang="en-US" b="1" dirty="0">
                <a:solidFill>
                  <a:prstClr val="black"/>
                </a:solidFill>
                <a:latin typeface="Calibri" panose="020F0502020204030204"/>
              </a:rPr>
              <a:t> and I discussed the NSI as an organization and our extensive security camera operation.  Follow-up discussions are being scheduled.  </a:t>
            </a:r>
            <a:endParaRPr lang="en-US" sz="1500" b="1" dirty="0">
              <a:solidFill>
                <a:prstClr val="black"/>
              </a:solidFill>
              <a:latin typeface="Calibri" panose="020F0502020204030204"/>
            </a:endParaRPr>
          </a:p>
          <a:p>
            <a:pPr marL="214313" indent="-214313" defTabSz="342900">
              <a:buFont typeface="Arial" panose="020B0604020202020204" pitchFamily="34" charset="0"/>
              <a:buChar char="•"/>
              <a:defRP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53130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18576"/>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8A36"/>
              </a:solidFill>
              <a:latin typeface="Calibri" panose="020F0502020204030204"/>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endParaRPr lang="en-US" sz="3600" b="1" dirty="0">
              <a:solidFill>
                <a:srgbClr val="FF8A36"/>
              </a:solidFill>
              <a:latin typeface="Montserrat" panose="02000505000000020004" pitchFamily="2" charset="77"/>
            </a:endParaRPr>
          </a:p>
        </p:txBody>
      </p:sp>
      <p:pic>
        <p:nvPicPr>
          <p:cNvPr id="4" name="Picture 3">
            <a:extLst>
              <a:ext uri="{FF2B5EF4-FFF2-40B4-BE49-F238E27FC236}">
                <a16:creationId xmlns:a16="http://schemas.microsoft.com/office/drawing/2014/main" id="{8BA3C3AB-B62A-2877-5D1A-D2521A8915F5}"/>
              </a:ext>
            </a:extLst>
          </p:cNvPr>
          <p:cNvPicPr>
            <a:picLocks noChangeAspect="1"/>
          </p:cNvPicPr>
          <p:nvPr/>
        </p:nvPicPr>
        <p:blipFill>
          <a:blip r:embed="rId2"/>
          <a:stretch>
            <a:fillRect/>
          </a:stretch>
        </p:blipFill>
        <p:spPr>
          <a:xfrm>
            <a:off x="314173" y="1927227"/>
            <a:ext cx="8515655" cy="3789241"/>
          </a:xfrm>
          <a:prstGeom prst="rect">
            <a:avLst/>
          </a:prstGeom>
        </p:spPr>
      </p:pic>
    </p:spTree>
    <p:extLst>
      <p:ext uri="{BB962C8B-B14F-4D97-AF65-F5344CB8AC3E}">
        <p14:creationId xmlns:p14="http://schemas.microsoft.com/office/powerpoint/2010/main" val="345885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6172200" y="5867400"/>
            <a:ext cx="2743200" cy="461665"/>
          </a:xfrm>
          <a:prstGeom prst="rect">
            <a:avLst/>
          </a:prstGeom>
          <a:noFill/>
        </p:spPr>
        <p:txBody>
          <a:bodyPr wrap="square" rtlCol="0">
            <a:spAutoFit/>
          </a:bodyPr>
          <a:lstStyle/>
          <a:p>
            <a:r>
              <a:rPr lang="en-US" sz="2400" dirty="0"/>
              <a:t>November 18, 2024</a:t>
            </a:r>
          </a:p>
        </p:txBody>
      </p:sp>
    </p:spTree>
    <p:extLst>
      <p:ext uri="{BB962C8B-B14F-4D97-AF65-F5344CB8AC3E}">
        <p14:creationId xmlns:p14="http://schemas.microsoft.com/office/powerpoint/2010/main" val="4105288610"/>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103158</TotalTime>
  <Words>1581</Words>
  <Application>Microsoft Macintosh PowerPoint</Application>
  <PresentationFormat>On-screen Show (4:3)</PresentationFormat>
  <Paragraphs>156</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Montserrat</vt:lpstr>
      <vt:lpstr>Times New Roman</vt:lpstr>
      <vt:lpstr>Clarity</vt:lpstr>
      <vt:lpstr>NSI Board Report</vt:lpstr>
      <vt:lpstr>Agenda</vt:lpstr>
      <vt:lpstr>Meeting Minutes – October 2024</vt:lpstr>
      <vt:lpstr>Financial Report – October 2024</vt:lpstr>
      <vt:lpstr>Reports</vt:lpstr>
      <vt:lpstr>CWE NSI  Executive Director Report  November 2024</vt:lpstr>
      <vt:lpstr>PowerPoint Presentation</vt:lpstr>
      <vt:lpstr>PowerPoint Presentation</vt:lpstr>
      <vt:lpstr>NSI Camera Project</vt:lpstr>
      <vt:lpstr> Camera Management Information:</vt:lpstr>
      <vt:lpstr>Camera Review Information</vt:lpstr>
      <vt:lpstr>Pending Projects</vt:lpstr>
      <vt:lpstr>Pending Camera Projects</vt:lpstr>
      <vt:lpstr>24-045573  Shoplifting Incident Lululemon 26 Maryland Plaza 10/27/2024 at 4:35pm</vt:lpstr>
      <vt:lpstr>Lululemon  26 Maryland Plaza on 10/30/2024 at 5:40pm</vt:lpstr>
      <vt:lpstr>Tampering 1st #62 Maryland and Chase Drive on 10/30/2024 at 9:50 pm.</vt:lpstr>
      <vt:lpstr>Attempt Stealing From A Person on 11/01/2024  at 10:00PM from 319 N Taylor</vt:lpstr>
      <vt:lpstr>  Retail Theft from Lululemons from 26 Maryland Plaza on 11/6/2024 at 6:36 pm</vt:lpstr>
      <vt:lpstr>NSI Outreach:  October-November 2024 Update</vt:lpstr>
      <vt:lpstr>Number of People Engaged</vt:lpstr>
      <vt:lpstr>Outreach Update </vt:lpstr>
      <vt:lpstr>Outreach Update</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366</cp:revision>
  <cp:lastPrinted>2024-10-16T16:57:32Z</cp:lastPrinted>
  <dcterms:created xsi:type="dcterms:W3CDTF">2018-03-05T20:29:47Z</dcterms:created>
  <dcterms:modified xsi:type="dcterms:W3CDTF">2024-11-13T16:31:23Z</dcterms:modified>
</cp:coreProperties>
</file>