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35"/>
  </p:notesMasterIdLst>
  <p:handoutMasterIdLst>
    <p:handoutMasterId r:id="rId36"/>
  </p:handoutMasterIdLst>
  <p:sldIdLst>
    <p:sldId id="256" r:id="rId2"/>
    <p:sldId id="260" r:id="rId3"/>
    <p:sldId id="275" r:id="rId4"/>
    <p:sldId id="278" r:id="rId5"/>
    <p:sldId id="281" r:id="rId6"/>
    <p:sldId id="295" r:id="rId7"/>
    <p:sldId id="259" r:id="rId8"/>
    <p:sldId id="296" r:id="rId9"/>
    <p:sldId id="297" r:id="rId10"/>
    <p:sldId id="298" r:id="rId11"/>
    <p:sldId id="262" r:id="rId12"/>
    <p:sldId id="273" r:id="rId13"/>
    <p:sldId id="276" r:id="rId14"/>
    <p:sldId id="274" r:id="rId15"/>
    <p:sldId id="284" r:id="rId16"/>
    <p:sldId id="286" r:id="rId17"/>
    <p:sldId id="287" r:id="rId18"/>
    <p:sldId id="289" r:id="rId19"/>
    <p:sldId id="288" r:id="rId20"/>
    <p:sldId id="290" r:id="rId21"/>
    <p:sldId id="291" r:id="rId22"/>
    <p:sldId id="292" r:id="rId23"/>
    <p:sldId id="258" r:id="rId24"/>
    <p:sldId id="270" r:id="rId25"/>
    <p:sldId id="293" r:id="rId26"/>
    <p:sldId id="261" r:id="rId27"/>
    <p:sldId id="294" r:id="rId28"/>
    <p:sldId id="263" r:id="rId29"/>
    <p:sldId id="264" r:id="rId30"/>
    <p:sldId id="266" r:id="rId31"/>
    <p:sldId id="267" r:id="rId32"/>
    <p:sldId id="269" r:id="rId33"/>
    <p:sldId id="27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44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2AF5F0-E116-5B43-8E2B-27B9D2D3B2AC}" v="4" dt="2023-09-13T15:42:10.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8"/>
    <p:restoredTop sz="94694"/>
  </p:normalViewPr>
  <p:slideViewPr>
    <p:cSldViewPr snapToGrid="0" snapToObjects="1">
      <p:cViewPr varScale="1">
        <p:scale>
          <a:sx n="121" d="100"/>
          <a:sy n="121" d="100"/>
        </p:scale>
        <p:origin x="196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Gender: </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v>Field2</c:v>
          </c:tx>
          <c:explosion val="1"/>
          <c:dPt>
            <c:idx val="0"/>
            <c:bubble3D val="0"/>
            <c:spPr>
              <a:gradFill rotWithShape="1">
                <a:gsLst>
                  <a:gs pos="0">
                    <a:schemeClr val="accent1">
                      <a:shade val="70000"/>
                      <a:satMod val="150000"/>
                    </a:schemeClr>
                  </a:gs>
                  <a:gs pos="34000">
                    <a:schemeClr val="accent1">
                      <a:shade val="70000"/>
                      <a:satMod val="140000"/>
                    </a:schemeClr>
                  </a:gs>
                  <a:gs pos="70000">
                    <a:schemeClr val="accent1">
                      <a:tint val="100000"/>
                      <a:shade val="90000"/>
                      <a:satMod val="140000"/>
                    </a:schemeClr>
                  </a:gs>
                  <a:gs pos="100000">
                    <a:schemeClr val="accent1">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extLst>
              <c:ext xmlns:c16="http://schemas.microsoft.com/office/drawing/2014/chart" uri="{C3380CC4-5D6E-409C-BE32-E72D297353CC}">
                <c16:uniqueId val="{00000001-0824-4904-A4D6-B93FC465D990}"/>
              </c:ext>
            </c:extLst>
          </c:dPt>
          <c:dPt>
            <c:idx val="1"/>
            <c:bubble3D val="0"/>
            <c:spPr>
              <a:gradFill rotWithShape="1">
                <a:gsLst>
                  <a:gs pos="0">
                    <a:schemeClr val="accent2">
                      <a:shade val="70000"/>
                      <a:satMod val="150000"/>
                    </a:schemeClr>
                  </a:gs>
                  <a:gs pos="34000">
                    <a:schemeClr val="accent2">
                      <a:shade val="70000"/>
                      <a:satMod val="140000"/>
                    </a:schemeClr>
                  </a:gs>
                  <a:gs pos="70000">
                    <a:schemeClr val="accent2">
                      <a:tint val="100000"/>
                      <a:shade val="90000"/>
                      <a:satMod val="140000"/>
                    </a:schemeClr>
                  </a:gs>
                  <a:gs pos="100000">
                    <a:schemeClr val="accent2">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extLst>
              <c:ext xmlns:c16="http://schemas.microsoft.com/office/drawing/2014/chart" uri="{C3380CC4-5D6E-409C-BE32-E72D297353CC}">
                <c16:uniqueId val="{00000003-0824-4904-A4D6-B93FC465D990}"/>
              </c:ext>
            </c:extLst>
          </c:dPt>
          <c:dLbls>
            <c:dLbl>
              <c:idx val="0"/>
              <c:tx>
                <c:rich>
                  <a:bodyPr/>
                  <a:lstStyle/>
                  <a:p>
                    <a:r>
                      <a:rPr lang="en-US" dirty="0"/>
                      <a:t>14</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824-4904-A4D6-B93FC465D990}"/>
                </c:ext>
              </c:extLst>
            </c:dLbl>
            <c:dLbl>
              <c:idx val="1"/>
              <c:layout>
                <c:manualLayout>
                  <c:x val="0.11944444444444434"/>
                  <c:y val="-0.1656506999125109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24-4904-A4D6-B93FC465D99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'https://netorg2247289-my.sharepoint.com/personal/aferguson_cwensi_com/Documents/[NSI Outreach Stat Sheet, Excel (1) copy.xlsx]Sheet11'!$D$2:$D$3</c:f>
              <c:strCache>
                <c:ptCount val="2"/>
                <c:pt idx="0">
                  <c:v>Females</c:v>
                </c:pt>
                <c:pt idx="1">
                  <c:v>Males</c:v>
                </c:pt>
              </c:strCache>
            </c:strRef>
          </c:cat>
          <c:val>
            <c:numRef>
              <c:f>'https://netorg2247289-my.sharepoint.com/personal/aferguson_cwensi_com/Documents/[NSI Outreach Stat Sheet, Excel (1) copy.xlsx]Sheet11'!$E$2:$E$3</c:f>
              <c:numCache>
                <c:formatCode>General</c:formatCode>
                <c:ptCount val="2"/>
                <c:pt idx="0">
                  <c:v>13</c:v>
                </c:pt>
                <c:pt idx="1">
                  <c:v>47</c:v>
                </c:pt>
              </c:numCache>
            </c:numRef>
          </c:val>
          <c:extLst>
            <c:ext xmlns:c16="http://schemas.microsoft.com/office/drawing/2014/chart" uri="{C3380CC4-5D6E-409C-BE32-E72D297353CC}">
              <c16:uniqueId val="{00000004-0824-4904-A4D6-B93FC465D99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'[Oct 12-Nov 12.xlsx]Demo'!$B$1</c:f>
              <c:strCache>
                <c:ptCount val="1"/>
                <c:pt idx="0">
                  <c:v>60</c:v>
                </c:pt>
              </c:strCache>
            </c:strRef>
          </c:tx>
          <c:spPr>
            <a:solidFill>
              <a:schemeClr val="accent1"/>
            </a:solidFill>
            <a:ln>
              <a:noFill/>
            </a:ln>
            <a:effectLst/>
          </c:spPr>
          <c:invertIfNegative val="0"/>
          <c:dLbls>
            <c:dLbl>
              <c:idx val="0"/>
              <c:tx>
                <c:rich>
                  <a:bodyPr/>
                  <a:lstStyle/>
                  <a:p>
                    <a:r>
                      <a:rPr lang="en-US"/>
                      <a:t>48</a:t>
                    </a:r>
                  </a:p>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511-4823-A697-9698AEF20C6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'[Oct 12-Nov 12.xlsx]Demo'!$A$2:$A$4</c:f>
              <c:strCache>
                <c:ptCount val="3"/>
                <c:pt idx="0">
                  <c:v>Unduplicated Individuals </c:v>
                </c:pt>
                <c:pt idx="1">
                  <c:v>Recurrent Individuals </c:v>
                </c:pt>
                <c:pt idx="2">
                  <c:v>Average Time Spent with each Individual (minutes)</c:v>
                </c:pt>
              </c:strCache>
            </c:strRef>
          </c:cat>
          <c:val>
            <c:numRef>
              <c:f>'[Oct 12-Nov 12.xlsx]Demo'!$B$2:$B$4</c:f>
              <c:numCache>
                <c:formatCode>General</c:formatCode>
                <c:ptCount val="3"/>
                <c:pt idx="0">
                  <c:v>47</c:v>
                </c:pt>
                <c:pt idx="1">
                  <c:v>13</c:v>
                </c:pt>
                <c:pt idx="2">
                  <c:v>12</c:v>
                </c:pt>
              </c:numCache>
            </c:numRef>
          </c:val>
          <c:extLst>
            <c:ext xmlns:c16="http://schemas.microsoft.com/office/drawing/2014/chart" uri="{C3380CC4-5D6E-409C-BE32-E72D297353CC}">
              <c16:uniqueId val="{00000000-1511-4823-A697-9698AEF20C65}"/>
            </c:ext>
          </c:extLst>
        </c:ser>
        <c:dLbls>
          <c:dLblPos val="outEnd"/>
          <c:showLegendKey val="0"/>
          <c:showVal val="1"/>
          <c:showCatName val="0"/>
          <c:showSerName val="0"/>
          <c:showPercent val="0"/>
          <c:showBubbleSize val="0"/>
        </c:dLbls>
        <c:gapWidth val="33"/>
        <c:overlap val="-30"/>
        <c:axId val="1828357776"/>
        <c:axId val="1813775152"/>
      </c:barChart>
      <c:catAx>
        <c:axId val="182835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13775152"/>
        <c:crosses val="autoZero"/>
        <c:auto val="1"/>
        <c:lblAlgn val="ctr"/>
        <c:lblOffset val="100"/>
        <c:noMultiLvlLbl val="0"/>
      </c:catAx>
      <c:valAx>
        <c:axId val="1813775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60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835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Gender:</a:t>
            </a:r>
            <a:r>
              <a:rPr lang="en-US"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br>
              <a:rPr lang="en-US" sz="1600" baseline="0" dirty="0"/>
            </a:br>
            <a:endParaRPr lang="en-US" sz="1600" dirty="0"/>
          </a:p>
        </c:rich>
      </c:tx>
      <c:layout>
        <c:manualLayout>
          <c:xMode val="edge"/>
          <c:yMode val="edge"/>
          <c:x val="0.32099281882273628"/>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rgbClr val="D2D2D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ED7331"/>
          </a:solidFill>
          <a:ln>
            <a:noFill/>
          </a:ln>
          <a:effectLst/>
        </c:spPr>
      </c:pivotFmt>
    </c:pivotFmts>
    <c:plotArea>
      <c:layout/>
      <c:barChart>
        <c:barDir val="bar"/>
        <c:grouping val="clustered"/>
        <c:varyColors val="0"/>
        <c:ser>
          <c:idx val="0"/>
          <c:order val="0"/>
          <c:tx>
            <c:v>Total</c:v>
          </c:tx>
          <c:spPr>
            <a:solidFill>
              <a:srgbClr val="D2D2D2"/>
            </a:solidFill>
            <a:ln>
              <a:noFill/>
            </a:ln>
            <a:effectLst/>
          </c:spPr>
          <c:invertIfNegative val="0"/>
          <c:dPt>
            <c:idx val="0"/>
            <c:invertIfNegative val="0"/>
            <c:bubble3D val="0"/>
            <c:spPr>
              <a:solidFill>
                <a:srgbClr val="ED7331"/>
              </a:solidFill>
              <a:ln>
                <a:noFill/>
              </a:ln>
              <a:effectLst/>
            </c:spPr>
            <c:extLst>
              <c:ext xmlns:c16="http://schemas.microsoft.com/office/drawing/2014/chart" uri="{C3380CC4-5D6E-409C-BE32-E72D297353CC}">
                <c16:uniqueId val="{00000001-7EB3-444E-BED9-B83FEA4CFA3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1"/>
              <c:pt idx="0">
                <c:v>North SBD </c:v>
              </c:pt>
              <c:pt idx="1">
                <c:v>Southeast SBD</c:v>
              </c:pt>
              <c:pt idx="2">
                <c:v>East Loop CID </c:v>
              </c:pt>
              <c:pt idx="3">
                <c:v>South SBD </c:v>
              </c:pt>
              <c:pt idx="4">
                <c:v>North SBD</c:v>
              </c:pt>
              <c:pt idx="5">
                <c:v>Wash U. Medical </c:v>
              </c:pt>
              <c:pt idx="6">
                <c:v>FPSE </c:v>
              </c:pt>
              <c:pt idx="7">
                <c:v>Waterman Lake SBD </c:v>
              </c:pt>
              <c:pt idx="8">
                <c:v>Barnes</c:v>
              </c:pt>
              <c:pt idx="9">
                <c:v>St. Louis City </c:v>
              </c:pt>
              <c:pt idx="10">
                <c:v>DBP </c:v>
              </c:pt>
            </c:strLit>
          </c:cat>
          <c:val>
            <c:numLit>
              <c:formatCode>General</c:formatCode>
              <c:ptCount val="11"/>
              <c:pt idx="0">
                <c:v>22</c:v>
              </c:pt>
              <c:pt idx="1">
                <c:v>8</c:v>
              </c:pt>
              <c:pt idx="2">
                <c:v>7</c:v>
              </c:pt>
              <c:pt idx="3">
                <c:v>6</c:v>
              </c:pt>
              <c:pt idx="4">
                <c:v>6</c:v>
              </c:pt>
              <c:pt idx="5">
                <c:v>3</c:v>
              </c:pt>
              <c:pt idx="6">
                <c:v>2</c:v>
              </c:pt>
              <c:pt idx="7">
                <c:v>2</c:v>
              </c:pt>
              <c:pt idx="8">
                <c:v>2</c:v>
              </c:pt>
              <c:pt idx="9">
                <c:v>1</c:v>
              </c:pt>
              <c:pt idx="10">
                <c:v>1</c:v>
              </c:pt>
            </c:numLit>
          </c:val>
          <c:extLst>
            <c:ext xmlns:c16="http://schemas.microsoft.com/office/drawing/2014/chart" uri="{C3380CC4-5D6E-409C-BE32-E72D297353CC}">
              <c16:uniqueId val="{00000002-7EB3-444E-BED9-B83FEA4CFA3B}"/>
            </c:ext>
          </c:extLst>
        </c:ser>
        <c:dLbls>
          <c:dLblPos val="outEnd"/>
          <c:showLegendKey val="0"/>
          <c:showVal val="1"/>
          <c:showCatName val="0"/>
          <c:showSerName val="0"/>
          <c:showPercent val="0"/>
          <c:showBubbleSize val="0"/>
        </c:dLbls>
        <c:gapWidth val="33"/>
        <c:overlap val="-30"/>
        <c:axId val="327142335"/>
        <c:axId val="162014431"/>
      </c:barChart>
      <c:catAx>
        <c:axId val="327142335"/>
        <c:scaling>
          <c:orientation val="maxMin"/>
        </c:scaling>
        <c:delete val="0"/>
        <c:axPos val="l"/>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2014431"/>
        <c:crosses val="autoZero"/>
        <c:auto val="1"/>
        <c:lblAlgn val="ctr"/>
        <c:lblOffset val="100"/>
        <c:noMultiLvlLbl val="0"/>
      </c:catAx>
      <c:valAx>
        <c:axId val="1620144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27142335"/>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6.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0.16371</cdr:y>
    </cdr:to>
    <cdr:pic>
      <cdr:nvPicPr>
        <cdr:cNvPr id="2" name="chart">
          <a:extLst xmlns:a="http://schemas.openxmlformats.org/drawingml/2006/main">
            <a:ext uri="{FF2B5EF4-FFF2-40B4-BE49-F238E27FC236}">
              <a16:creationId xmlns:a16="http://schemas.microsoft.com/office/drawing/2014/main" id="{E7E8B1D8-39FD-85C6-0C6B-61C1F225A1F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9699577" cy="810838"/>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CA48F9-4EAC-E640-A01E-44DE60B9918F}" type="datetimeFigureOut">
              <a:rPr lang="en-US" smtClean="0"/>
              <a:t>7/11/24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DBA060-1B75-8947-8AD1-DE9773DBE0EF}" type="slidenum">
              <a:rPr lang="en-US" smtClean="0"/>
              <a:t>‹#›</a:t>
            </a:fld>
            <a:endParaRPr lang="en-US" dirty="0"/>
          </a:p>
        </p:txBody>
      </p:sp>
    </p:spTree>
    <p:extLst>
      <p:ext uri="{BB962C8B-B14F-4D97-AF65-F5344CB8AC3E}">
        <p14:creationId xmlns:p14="http://schemas.microsoft.com/office/powerpoint/2010/main" val="2099283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81340B-3000-7A4A-B7A8-82985A942B5F}" type="datetimeFigureOut">
              <a:rPr lang="en-US" smtClean="0"/>
              <a:t>7/11/24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8030A-12B5-AB44-BC50-04F023E6CE95}" type="slidenum">
              <a:rPr lang="en-US" smtClean="0"/>
              <a:t>‹#›</a:t>
            </a:fld>
            <a:endParaRPr lang="en-US" dirty="0"/>
          </a:p>
        </p:txBody>
      </p:sp>
    </p:spTree>
    <p:extLst>
      <p:ext uri="{BB962C8B-B14F-4D97-AF65-F5344CB8AC3E}">
        <p14:creationId xmlns:p14="http://schemas.microsoft.com/office/powerpoint/2010/main" val="31320924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8030A-12B5-AB44-BC50-04F023E6CE95}" type="slidenum">
              <a:rPr lang="en-US" smtClean="0"/>
              <a:t>1</a:t>
            </a:fld>
            <a:endParaRPr lang="en-US" dirty="0"/>
          </a:p>
        </p:txBody>
      </p:sp>
    </p:spTree>
    <p:extLst>
      <p:ext uri="{BB962C8B-B14F-4D97-AF65-F5344CB8AC3E}">
        <p14:creationId xmlns:p14="http://schemas.microsoft.com/office/powerpoint/2010/main" val="12216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5BF8E8-A225-6F4E-8E0A-5A731DFF137F}" type="datetimeFigureOut">
              <a:rPr lang="en-US" smtClean="0"/>
              <a:t>7/11/24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BF8E8-A225-6F4E-8E0A-5A731DFF137F}" type="datetimeFigureOut">
              <a:rPr lang="en-US" smtClean="0"/>
              <a:t>7/11/24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BF8E8-A225-6F4E-8E0A-5A731DFF137F}" type="datetimeFigureOut">
              <a:rPr lang="en-US" smtClean="0"/>
              <a:t>7/11/24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BF8E8-A225-6F4E-8E0A-5A731DFF137F}" type="datetimeFigureOut">
              <a:rPr lang="en-US" smtClean="0"/>
              <a:t>7/11/24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BF8E8-A225-6F4E-8E0A-5A731DFF137F}" type="datetimeFigureOut">
              <a:rPr lang="en-US" smtClean="0"/>
              <a:t>7/11/24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5BF8E8-A225-6F4E-8E0A-5A731DFF137F}" type="datetimeFigureOut">
              <a:rPr lang="en-US" smtClean="0"/>
              <a:t>7/11/24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5BF8E8-A225-6F4E-8E0A-5A731DFF137F}" type="datetimeFigureOut">
              <a:rPr lang="en-US" smtClean="0"/>
              <a:t>7/11/24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C0FF6D-AD96-C047-B510-E51301C3798F}"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5BF8E8-A225-6F4E-8E0A-5A731DFF137F}" type="datetimeFigureOut">
              <a:rPr lang="en-US" smtClean="0"/>
              <a:t>7/11/24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BF8E8-A225-6F4E-8E0A-5A731DFF137F}" type="datetimeFigureOut">
              <a:rPr lang="en-US" smtClean="0"/>
              <a:t>7/11/24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BF8E8-A225-6F4E-8E0A-5A731DFF137F}" type="datetimeFigureOut">
              <a:rPr lang="en-US" smtClean="0"/>
              <a:t>7/11/24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BF8E8-A225-6F4E-8E0A-5A731DFF137F}" type="datetimeFigureOut">
              <a:rPr lang="en-US" smtClean="0"/>
              <a:t>7/11/24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F5BF8E8-A225-6F4E-8E0A-5A731DFF137F}" type="datetimeFigureOut">
              <a:rPr lang="en-US" smtClean="0"/>
              <a:t>7/11/24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3C0FF6D-AD96-C047-B510-E51301C3798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stlouis.euclid@mainsqueezejuiceco.com"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NSI Board Report</a:t>
            </a:r>
          </a:p>
        </p:txBody>
      </p:sp>
      <p:sp>
        <p:nvSpPr>
          <p:cNvPr id="3" name="Subtitle 2"/>
          <p:cNvSpPr>
            <a:spLocks noGrp="1"/>
          </p:cNvSpPr>
          <p:nvPr>
            <p:ph type="subTitle" idx="1"/>
          </p:nvPr>
        </p:nvSpPr>
        <p:spPr/>
        <p:txBody>
          <a:bodyPr>
            <a:normAutofit lnSpcReduction="10000"/>
          </a:bodyPr>
          <a:lstStyle/>
          <a:p>
            <a:r>
              <a:rPr lang="en-US" dirty="0"/>
              <a:t>CWE NSI Board Meeting </a:t>
            </a:r>
          </a:p>
          <a:p>
            <a:r>
              <a:rPr lang="en-US" dirty="0"/>
              <a:t>July 2024</a:t>
            </a:r>
          </a:p>
          <a:p>
            <a:endParaRPr lang="en-US" dirty="0"/>
          </a:p>
          <a:p>
            <a:r>
              <a:rPr lang="en-US" dirty="0"/>
              <a:t>Prepared By: Sarah Wickenhauser</a:t>
            </a:r>
          </a:p>
          <a:p>
            <a:endParaRPr lang="en-US" dirty="0"/>
          </a:p>
        </p:txBody>
      </p:sp>
    </p:spTree>
    <p:extLst>
      <p:ext uri="{BB962C8B-B14F-4D97-AF65-F5344CB8AC3E}">
        <p14:creationId xmlns:p14="http://schemas.microsoft.com/office/powerpoint/2010/main" val="128314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0" y="1044069"/>
            <a:ext cx="9144000" cy="665361"/>
          </a:xfrm>
          <a:prstGeom prst="rect">
            <a:avLst/>
          </a:prstGeom>
          <a:solidFill>
            <a:srgbClr val="1F3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8A36"/>
              </a:solidFill>
            </a:endParaRPr>
          </a:p>
        </p:txBody>
      </p:sp>
      <p:sp>
        <p:nvSpPr>
          <p:cNvPr id="8" name="Title 1">
            <a:extLst>
              <a:ext uri="{FF2B5EF4-FFF2-40B4-BE49-F238E27FC236}">
                <a16:creationId xmlns:a16="http://schemas.microsoft.com/office/drawing/2014/main" id="{4BFB6163-55D3-7648-BAE4-59CFE3A9D5E7}"/>
              </a:ext>
            </a:extLst>
          </p:cNvPr>
          <p:cNvSpPr txBox="1">
            <a:spLocks/>
          </p:cNvSpPr>
          <p:nvPr/>
        </p:nvSpPr>
        <p:spPr>
          <a:xfrm>
            <a:off x="0" y="1018576"/>
            <a:ext cx="7397105"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FF8A36"/>
                </a:solidFill>
                <a:latin typeface="Montserrat" panose="02000505000000020004" pitchFamily="2" charset="77"/>
              </a:rPr>
              <a:t>Simple IRA</a:t>
            </a:r>
          </a:p>
        </p:txBody>
      </p:sp>
      <p:sp>
        <p:nvSpPr>
          <p:cNvPr id="2" name="TextBox 1">
            <a:extLst>
              <a:ext uri="{FF2B5EF4-FFF2-40B4-BE49-F238E27FC236}">
                <a16:creationId xmlns:a16="http://schemas.microsoft.com/office/drawing/2014/main" id="{0CA015DB-338F-9BF7-6F03-86839740CE9C}"/>
              </a:ext>
            </a:extLst>
          </p:cNvPr>
          <p:cNvSpPr txBox="1"/>
          <p:nvPr/>
        </p:nvSpPr>
        <p:spPr>
          <a:xfrm>
            <a:off x="218821" y="1920554"/>
            <a:ext cx="8378846" cy="2608406"/>
          </a:xfrm>
          <a:prstGeom prst="rect">
            <a:avLst/>
          </a:prstGeom>
          <a:noFill/>
        </p:spPr>
        <p:txBody>
          <a:bodyPr wrap="square" rtlCol="0">
            <a:spAutoFit/>
          </a:bodyPr>
          <a:lstStyle/>
          <a:p>
            <a:r>
              <a:rPr lang="en-US" sz="1500" b="1" dirty="0">
                <a:solidFill>
                  <a:schemeClr val="bg1"/>
                </a:solidFill>
              </a:rPr>
              <a:t> </a:t>
            </a:r>
          </a:p>
          <a:p>
            <a:pPr marL="214313" indent="-214313">
              <a:buFont typeface="Arial" panose="020B0604020202020204" pitchFamily="34" charset="0"/>
              <a:buChar char="•"/>
            </a:pPr>
            <a:r>
              <a:rPr lang="en-US" sz="1500" b="1" dirty="0">
                <a:solidFill>
                  <a:schemeClr val="bg1"/>
                </a:solidFill>
              </a:rPr>
              <a:t>I met with Joe Roddy with West End Advisory Group to discuss a simple IRA for employees. </a:t>
            </a:r>
          </a:p>
          <a:p>
            <a:pPr marL="557213" lvl="1" indent="-214313">
              <a:buFont typeface="Arial" panose="020B0604020202020204" pitchFamily="34" charset="0"/>
              <a:buChar char="•"/>
            </a:pPr>
            <a:r>
              <a:rPr lang="en-US" sz="1500" dirty="0">
                <a:solidFill>
                  <a:schemeClr val="bg1"/>
                </a:solidFill>
              </a:rPr>
              <a:t>There is a $25 annual fee per employee.</a:t>
            </a:r>
          </a:p>
          <a:p>
            <a:pPr marL="557213" lvl="1" indent="-214313">
              <a:buFont typeface="Arial" panose="020B0604020202020204" pitchFamily="34" charset="0"/>
              <a:buChar char="•"/>
            </a:pPr>
            <a:r>
              <a:rPr lang="en-US" sz="1500" dirty="0">
                <a:solidFill>
                  <a:schemeClr val="bg1"/>
                </a:solidFill>
                <a:latin typeface="Google Sans"/>
              </a:rPr>
              <a:t>There are 2 options to participate. Employers may contribute either a flat 2% of your pay, regardless of whether you contribute, or match dollar-for-dollar what you contribute, up to 3% of your pay.</a:t>
            </a:r>
          </a:p>
          <a:p>
            <a:pPr marL="557213" lvl="1" indent="-214313">
              <a:buFont typeface="Arial" panose="020B0604020202020204" pitchFamily="34" charset="0"/>
              <a:buChar char="•"/>
            </a:pPr>
            <a:r>
              <a:rPr lang="en-US" sz="1500" dirty="0">
                <a:solidFill>
                  <a:schemeClr val="bg1"/>
                </a:solidFill>
                <a:latin typeface="Google Sans"/>
              </a:rPr>
              <a:t>The flat 2% rate would cost the NSI $7,000.</a:t>
            </a:r>
          </a:p>
          <a:p>
            <a:pPr marL="557213" lvl="1" indent="-214313">
              <a:buFont typeface="Arial" panose="020B0604020202020204" pitchFamily="34" charset="0"/>
              <a:buChar char="•"/>
            </a:pPr>
            <a:r>
              <a:rPr lang="en-US" sz="1500" dirty="0">
                <a:solidFill>
                  <a:schemeClr val="bg1"/>
                </a:solidFill>
                <a:latin typeface="Google Sans"/>
              </a:rPr>
              <a:t>The match dollar-for-dollar up to 3% of your pay would not exceed $11,000.</a:t>
            </a:r>
            <a:endParaRPr lang="en-US" sz="1500" b="1" dirty="0">
              <a:solidFill>
                <a:schemeClr val="bg1"/>
              </a:solidFill>
            </a:endParaRPr>
          </a:p>
          <a:p>
            <a:endParaRPr lang="en-US" sz="1500" b="1" dirty="0">
              <a:solidFill>
                <a:schemeClr val="bg1"/>
              </a:solidFill>
            </a:endParaRPr>
          </a:p>
          <a:p>
            <a:pPr marL="214313" indent="-214313">
              <a:buFont typeface="Arial" panose="020B0604020202020204" pitchFamily="34" charset="0"/>
              <a:buChar char="•"/>
            </a:pPr>
            <a:endParaRPr lang="en-US" sz="1350" dirty="0">
              <a:solidFill>
                <a:schemeClr val="bg1"/>
              </a:solidFill>
            </a:endParaRPr>
          </a:p>
        </p:txBody>
      </p:sp>
    </p:spTree>
    <p:extLst>
      <p:ext uri="{BB962C8B-B14F-4D97-AF65-F5344CB8AC3E}">
        <p14:creationId xmlns:p14="http://schemas.microsoft.com/office/powerpoint/2010/main" val="414818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57403"/>
            <a:ext cx="7772400" cy="742949"/>
          </a:xfrm>
        </p:spPr>
        <p:txBody>
          <a:bodyPr>
            <a:normAutofit fontScale="90000"/>
          </a:bodyPr>
          <a:lstStyle/>
          <a:p>
            <a:r>
              <a:rPr lang="en-US" sz="4800" dirty="0"/>
              <a:t>NSI Camera Project</a:t>
            </a:r>
          </a:p>
        </p:txBody>
      </p:sp>
      <p:sp>
        <p:nvSpPr>
          <p:cNvPr id="3" name="Subtitle 2"/>
          <p:cNvSpPr>
            <a:spLocks noGrp="1"/>
          </p:cNvSpPr>
          <p:nvPr>
            <p:ph type="subTitle" idx="1"/>
          </p:nvPr>
        </p:nvSpPr>
        <p:spPr>
          <a:xfrm>
            <a:off x="0" y="3143250"/>
            <a:ext cx="9144000" cy="2495550"/>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2" y="3581400"/>
            <a:ext cx="2174495" cy="1924050"/>
          </a:xfrm>
          <a:prstGeom prst="rect">
            <a:avLst/>
          </a:prstGeom>
          <a:noFill/>
          <a:ln w="9525">
            <a:noFill/>
            <a:miter lim="800000"/>
            <a:headEnd/>
            <a:tailEnd/>
          </a:ln>
        </p:spPr>
      </p:pic>
      <p:pic>
        <p:nvPicPr>
          <p:cNvPr id="5" name="Picture 2" descr="C:\Users\User\AppData\Local\Microsoft\Windows\Temporary Internet Files\Content.Outlook\OXXHEA6C\nsi_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04800"/>
            <a:ext cx="16002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srcRect/>
          <a:stretch>
            <a:fillRect/>
          </a:stretch>
        </p:blipFill>
        <p:spPr bwMode="auto">
          <a:xfrm>
            <a:off x="2514600" y="3581400"/>
            <a:ext cx="3175253" cy="1920516"/>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867400" y="3581401"/>
            <a:ext cx="3099389" cy="1921907"/>
          </a:xfrm>
          <a:prstGeom prst="rect">
            <a:avLst/>
          </a:prstGeom>
          <a:noFill/>
          <a:ln w="9525">
            <a:noFill/>
            <a:miter lim="800000"/>
            <a:headEnd/>
            <a:tailEnd/>
          </a:ln>
        </p:spPr>
      </p:pic>
      <p:sp>
        <p:nvSpPr>
          <p:cNvPr id="9" name="TextBox 8"/>
          <p:cNvSpPr txBox="1"/>
          <p:nvPr/>
        </p:nvSpPr>
        <p:spPr>
          <a:xfrm>
            <a:off x="5486400" y="5867400"/>
            <a:ext cx="3429000" cy="369332"/>
          </a:xfrm>
          <a:prstGeom prst="rect">
            <a:avLst/>
          </a:prstGeom>
          <a:noFill/>
        </p:spPr>
        <p:txBody>
          <a:bodyPr wrap="square" rtlCol="0">
            <a:spAutoFit/>
          </a:bodyPr>
          <a:lstStyle/>
          <a:p>
            <a:r>
              <a:rPr lang="en-US" dirty="0"/>
              <a:t>                             July 15, 2024</a:t>
            </a:r>
          </a:p>
        </p:txBody>
      </p:sp>
    </p:spTree>
    <p:extLst>
      <p:ext uri="{BB962C8B-B14F-4D97-AF65-F5344CB8AC3E}">
        <p14:creationId xmlns:p14="http://schemas.microsoft.com/office/powerpoint/2010/main" val="3405872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se-up of a camera lens">
            <a:extLst>
              <a:ext uri="{FF2B5EF4-FFF2-40B4-BE49-F238E27FC236}">
                <a16:creationId xmlns:a16="http://schemas.microsoft.com/office/drawing/2014/main" id="{6E462FD9-6FC0-EFC4-BB3D-57FF73701391}"/>
              </a:ext>
            </a:extLst>
          </p:cNvPr>
          <p:cNvPicPr>
            <a:picLocks noChangeAspect="1"/>
          </p:cNvPicPr>
          <p:nvPr/>
        </p:nvPicPr>
        <p:blipFill rotWithShape="1">
          <a:blip r:embed="rId2" cstate="print">
            <a:alphaModFix amt="35000"/>
          </a:blip>
          <a:srcRect l="29333"/>
          <a:stretch/>
        </p:blipFill>
        <p:spPr>
          <a:xfrm>
            <a:off x="2380" y="10"/>
            <a:ext cx="9144000" cy="6857990"/>
          </a:xfrm>
          <a:prstGeom prst="rect">
            <a:avLst/>
          </a:prstGeom>
        </p:spPr>
      </p:pic>
      <p:sp>
        <p:nvSpPr>
          <p:cNvPr id="5" name="Title 4"/>
          <p:cNvSpPr>
            <a:spLocks noGrp="1"/>
          </p:cNvSpPr>
          <p:nvPr>
            <p:ph type="title"/>
          </p:nvPr>
        </p:nvSpPr>
        <p:spPr>
          <a:xfrm>
            <a:off x="513159" y="4487332"/>
            <a:ext cx="6400800" cy="1507067"/>
          </a:xfrm>
        </p:spPr>
        <p:txBody>
          <a:bodyPr>
            <a:normAutofit fontScale="90000"/>
          </a:bodyPr>
          <a:lstStyle/>
          <a:p>
            <a:pPr>
              <a:lnSpc>
                <a:spcPct val="90000"/>
              </a:lnSpc>
            </a:pPr>
            <a:br>
              <a:rPr lang="en-US"/>
            </a:br>
            <a:r>
              <a:rPr lang="en-US" i="1" u="sng"/>
              <a:t>Camera Management Information:</a:t>
            </a:r>
          </a:p>
        </p:txBody>
      </p:sp>
      <p:sp>
        <p:nvSpPr>
          <p:cNvPr id="6" name="Content Placeholder 5"/>
          <p:cNvSpPr>
            <a:spLocks noGrp="1"/>
          </p:cNvSpPr>
          <p:nvPr>
            <p:ph idx="1"/>
          </p:nvPr>
        </p:nvSpPr>
        <p:spPr>
          <a:xfrm>
            <a:off x="513158" y="381000"/>
            <a:ext cx="7640241" cy="3920067"/>
          </a:xfrm>
        </p:spPr>
        <p:txBody>
          <a:bodyPr>
            <a:normAutofit/>
          </a:bodyPr>
          <a:lstStyle/>
          <a:p>
            <a:pPr>
              <a:lnSpc>
                <a:spcPct val="90000"/>
              </a:lnSpc>
            </a:pPr>
            <a:r>
              <a:rPr lang="en-US" sz="2000" dirty="0">
                <a:solidFill>
                  <a:schemeClr val="tx1"/>
                </a:solidFill>
                <a:latin typeface="Times New Roman" pitchFamily="18" charset="0"/>
                <a:cs typeface="Times New Roman" pitchFamily="18" charset="0"/>
              </a:rPr>
              <a:t>The Central West End neighborhood has 31 camera sites with </a:t>
            </a:r>
            <a:r>
              <a:rPr lang="en-US" sz="2000" dirty="0">
                <a:latin typeface="Times New Roman" pitchFamily="18" charset="0"/>
                <a:cs typeface="Times New Roman" pitchFamily="18" charset="0"/>
              </a:rPr>
              <a:t>202</a:t>
            </a:r>
            <a:r>
              <a:rPr lang="en-US" sz="2000" dirty="0">
                <a:solidFill>
                  <a:schemeClr val="tx1"/>
                </a:solidFill>
                <a:latin typeface="Times New Roman" pitchFamily="18" charset="0"/>
                <a:cs typeface="Times New Roman" pitchFamily="18" charset="0"/>
              </a:rPr>
              <a:t> cameras having </a:t>
            </a:r>
            <a:r>
              <a:rPr lang="en-US" sz="2000" dirty="0">
                <a:latin typeface="Times New Roman" pitchFamily="18" charset="0"/>
                <a:cs typeface="Times New Roman" pitchFamily="18" charset="0"/>
              </a:rPr>
              <a:t>353</a:t>
            </a:r>
            <a:r>
              <a:rPr lang="en-US" sz="2000" dirty="0">
                <a:solidFill>
                  <a:schemeClr val="tx1"/>
                </a:solidFill>
                <a:latin typeface="Times New Roman" pitchFamily="18" charset="0"/>
                <a:cs typeface="Times New Roman" pitchFamily="18" charset="0"/>
              </a:rPr>
              <a:t> views and 1 Flock camera.</a:t>
            </a:r>
          </a:p>
          <a:p>
            <a:pPr>
              <a:lnSpc>
                <a:spcPct val="90000"/>
              </a:lnSpc>
            </a:pPr>
            <a:r>
              <a:rPr lang="en-US" sz="2000" dirty="0">
                <a:solidFill>
                  <a:schemeClr val="tx1"/>
                </a:solidFill>
                <a:latin typeface="Times New Roman" pitchFamily="18" charset="0"/>
                <a:cs typeface="Times New Roman" pitchFamily="18" charset="0"/>
              </a:rPr>
              <a:t>DeBaliviere has 6 sites with 40 cameras having 68 camera views.  </a:t>
            </a:r>
          </a:p>
          <a:p>
            <a:pPr>
              <a:lnSpc>
                <a:spcPct val="90000"/>
              </a:lnSpc>
            </a:pPr>
            <a:r>
              <a:rPr lang="en-US" sz="2000" dirty="0">
                <a:solidFill>
                  <a:schemeClr val="tx1"/>
                </a:solidFill>
                <a:latin typeface="Times New Roman" pitchFamily="18" charset="0"/>
                <a:cs typeface="Times New Roman" pitchFamily="18" charset="0"/>
              </a:rPr>
              <a:t>FPSE has 15 sites with </a:t>
            </a:r>
            <a:r>
              <a:rPr lang="en-US" sz="2000" dirty="0">
                <a:latin typeface="Times New Roman" pitchFamily="18" charset="0"/>
                <a:cs typeface="Times New Roman" pitchFamily="18" charset="0"/>
              </a:rPr>
              <a:t>75</a:t>
            </a:r>
            <a:r>
              <a:rPr lang="en-US" sz="2000" dirty="0">
                <a:solidFill>
                  <a:schemeClr val="tx1"/>
                </a:solidFill>
                <a:latin typeface="Times New Roman" pitchFamily="18" charset="0"/>
                <a:cs typeface="Times New Roman" pitchFamily="18" charset="0"/>
              </a:rPr>
              <a:t> cameras having </a:t>
            </a:r>
            <a:r>
              <a:rPr lang="en-US" sz="2000" dirty="0">
                <a:latin typeface="Times New Roman" pitchFamily="18" charset="0"/>
                <a:cs typeface="Times New Roman" pitchFamily="18" charset="0"/>
              </a:rPr>
              <a:t>171</a:t>
            </a:r>
            <a:r>
              <a:rPr lang="en-US" sz="2000" dirty="0">
                <a:solidFill>
                  <a:schemeClr val="tx1"/>
                </a:solidFill>
                <a:latin typeface="Times New Roman" pitchFamily="18" charset="0"/>
                <a:cs typeface="Times New Roman" pitchFamily="18" charset="0"/>
              </a:rPr>
              <a:t> camera views and 4 Flock cameras.</a:t>
            </a:r>
          </a:p>
          <a:p>
            <a:pPr>
              <a:lnSpc>
                <a:spcPct val="90000"/>
              </a:lnSpc>
            </a:pPr>
            <a:r>
              <a:rPr lang="en-US" sz="2000" dirty="0">
                <a:solidFill>
                  <a:schemeClr val="tx1"/>
                </a:solidFill>
                <a:latin typeface="Times New Roman" pitchFamily="18" charset="0"/>
                <a:cs typeface="Times New Roman" pitchFamily="18" charset="0"/>
              </a:rPr>
              <a:t>Loop East: (2) Camera sites with 10 cameras with 26 camera views.</a:t>
            </a:r>
          </a:p>
          <a:p>
            <a:pPr>
              <a:lnSpc>
                <a:spcPct val="90000"/>
              </a:lnSpc>
            </a:pPr>
            <a:r>
              <a:rPr lang="en-US" sz="2000" dirty="0">
                <a:solidFill>
                  <a:schemeClr val="tx1"/>
                </a:solidFill>
                <a:latin typeface="Times New Roman" pitchFamily="18" charset="0"/>
                <a:cs typeface="Times New Roman" pitchFamily="18" charset="0"/>
              </a:rPr>
              <a:t>Total Number of Camera Sites: </a:t>
            </a:r>
            <a:r>
              <a:rPr lang="en-US" sz="2000" dirty="0">
                <a:latin typeface="Times New Roman" pitchFamily="18" charset="0"/>
                <a:cs typeface="Times New Roman" pitchFamily="18" charset="0"/>
              </a:rPr>
              <a:t>54</a:t>
            </a:r>
            <a:endParaRPr lang="en-US" sz="2000" dirty="0">
              <a:solidFill>
                <a:schemeClr val="tx1"/>
              </a:solidFill>
              <a:latin typeface="Times New Roman" pitchFamily="18" charset="0"/>
              <a:cs typeface="Times New Roman" pitchFamily="18" charset="0"/>
            </a:endParaRPr>
          </a:p>
          <a:p>
            <a:pPr>
              <a:lnSpc>
                <a:spcPct val="90000"/>
              </a:lnSpc>
            </a:pPr>
            <a:r>
              <a:rPr lang="en-US" sz="2000" dirty="0">
                <a:solidFill>
                  <a:schemeClr val="tx1"/>
                </a:solidFill>
                <a:latin typeface="Times New Roman" pitchFamily="18" charset="0"/>
                <a:cs typeface="Times New Roman" pitchFamily="18" charset="0"/>
              </a:rPr>
              <a:t>Total Number of Cameras: </a:t>
            </a:r>
            <a:r>
              <a:rPr lang="en-US" sz="2000" dirty="0">
                <a:latin typeface="Times New Roman" pitchFamily="18" charset="0"/>
                <a:cs typeface="Times New Roman" pitchFamily="18" charset="0"/>
              </a:rPr>
              <a:t>327</a:t>
            </a:r>
            <a:endParaRPr lang="en-US" sz="2000" dirty="0">
              <a:solidFill>
                <a:schemeClr val="tx1"/>
              </a:solidFill>
              <a:latin typeface="Times New Roman" pitchFamily="18" charset="0"/>
              <a:cs typeface="Times New Roman" pitchFamily="18" charset="0"/>
            </a:endParaRPr>
          </a:p>
          <a:p>
            <a:pPr>
              <a:lnSpc>
                <a:spcPct val="90000"/>
              </a:lnSpc>
            </a:pPr>
            <a:r>
              <a:rPr lang="en-US" sz="2000" dirty="0">
                <a:solidFill>
                  <a:schemeClr val="tx1"/>
                </a:solidFill>
                <a:latin typeface="Times New Roman" pitchFamily="18" charset="0"/>
                <a:cs typeface="Times New Roman" pitchFamily="18" charset="0"/>
              </a:rPr>
              <a:t>Total Number of Camera Views</a:t>
            </a:r>
            <a:r>
              <a:rPr lang="en-US" sz="2000">
                <a:solidFill>
                  <a:schemeClr val="tx1"/>
                </a:solidFill>
                <a:latin typeface="Times New Roman" pitchFamily="18" charset="0"/>
                <a:cs typeface="Times New Roman" pitchFamily="18" charset="0"/>
              </a:rPr>
              <a:t>: </a:t>
            </a:r>
            <a:r>
              <a:rPr lang="en-US" sz="2000">
                <a:latin typeface="Times New Roman" pitchFamily="18" charset="0"/>
                <a:cs typeface="Times New Roman" pitchFamily="18" charset="0"/>
              </a:rPr>
              <a:t>618</a:t>
            </a:r>
            <a:r>
              <a:rPr lang="en-US" sz="2000">
                <a:solidFill>
                  <a:schemeClr val="tx1"/>
                </a:solidFill>
                <a:latin typeface="Times New Roman" pitchFamily="18" charset="0"/>
                <a:cs typeface="Times New Roman" pitchFamily="18" charset="0"/>
              </a:rPr>
              <a:t> </a:t>
            </a:r>
            <a:endParaRPr lang="en-US" sz="2000" dirty="0">
              <a:solidFill>
                <a:schemeClr val="tx1"/>
              </a:solidFill>
              <a:latin typeface="Times New Roman" pitchFamily="18" charset="0"/>
              <a:cs typeface="Times New Roman" pitchFamily="18" charset="0"/>
            </a:endParaRPr>
          </a:p>
          <a:p>
            <a:pPr>
              <a:lnSpc>
                <a:spcPct val="90000"/>
              </a:lnSpc>
            </a:pPr>
            <a:r>
              <a:rPr lang="en-US" sz="2000" dirty="0">
                <a:solidFill>
                  <a:schemeClr val="tx1"/>
                </a:solidFill>
                <a:latin typeface="Times New Roman" pitchFamily="18" charset="0"/>
                <a:cs typeface="Times New Roman" pitchFamily="18" charset="0"/>
              </a:rPr>
              <a:t>Total Number of Flock Cameras: 5</a:t>
            </a:r>
          </a:p>
          <a:p>
            <a:pPr>
              <a:lnSpc>
                <a:spcPct val="90000"/>
              </a:lnSpc>
              <a:buNone/>
            </a:pPr>
            <a:endParaRPr lang="en-US" sz="1700" dirty="0">
              <a:solidFill>
                <a:schemeClr val="tx1"/>
              </a:solidFill>
              <a:latin typeface="Times New Roman" pitchFamily="18" charset="0"/>
              <a:cs typeface="Times New Roman" pitchFamily="18" charset="0"/>
            </a:endParaRPr>
          </a:p>
          <a:p>
            <a:pPr>
              <a:lnSpc>
                <a:spcPct val="90000"/>
              </a:lnSpc>
              <a:buNone/>
            </a:pPr>
            <a:endParaRPr lang="en-US" sz="1700" dirty="0">
              <a:solidFill>
                <a:schemeClr val="tx1"/>
              </a:solidFill>
            </a:endParaRPr>
          </a:p>
        </p:txBody>
      </p:sp>
    </p:spTree>
    <p:extLst>
      <p:ext uri="{BB962C8B-B14F-4D97-AF65-F5344CB8AC3E}">
        <p14:creationId xmlns:p14="http://schemas.microsoft.com/office/powerpoint/2010/main" val="135656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chor="t">
            <a:normAutofit/>
          </a:bodyPr>
          <a:lstStyle/>
          <a:p>
            <a:pPr algn="ctr"/>
            <a:r>
              <a:rPr lang="en-US" sz="2800" b="1" u="sng" dirty="0">
                <a:solidFill>
                  <a:schemeClr val="tx1"/>
                </a:solidFill>
              </a:rPr>
              <a:t>Camera Review Information</a:t>
            </a:r>
          </a:p>
        </p:txBody>
      </p:sp>
      <p:sp>
        <p:nvSpPr>
          <p:cNvPr id="3" name="Content Placeholder 2"/>
          <p:cNvSpPr>
            <a:spLocks noGrp="1"/>
          </p:cNvSpPr>
          <p:nvPr>
            <p:ph idx="1"/>
          </p:nvPr>
        </p:nvSpPr>
        <p:spPr>
          <a:xfrm>
            <a:off x="461481" y="918681"/>
            <a:ext cx="8229600" cy="5791200"/>
          </a:xfrm>
        </p:spPr>
        <p:txBody>
          <a:bodyPr anchor="t"/>
          <a:lstStyle/>
          <a:p>
            <a:pPr>
              <a:lnSpc>
                <a:spcPct val="90000"/>
              </a:lnSpc>
            </a:pPr>
            <a:r>
              <a:rPr lang="en-US" sz="2800" dirty="0">
                <a:latin typeface="Times New Roman" pitchFamily="18" charset="0"/>
                <a:cs typeface="Times New Roman" pitchFamily="18" charset="0"/>
              </a:rPr>
              <a:t>From January 1, 2024 to July15, 2024 </a:t>
            </a:r>
          </a:p>
          <a:p>
            <a:pPr>
              <a:lnSpc>
                <a:spcPct val="90000"/>
              </a:lnSpc>
            </a:pPr>
            <a:r>
              <a:rPr lang="en-US" sz="2800" dirty="0">
                <a:latin typeface="Times New Roman" pitchFamily="18" charset="0"/>
                <a:cs typeface="Times New Roman" pitchFamily="18" charset="0"/>
              </a:rPr>
              <a:t>Total camera reviews: 80</a:t>
            </a:r>
          </a:p>
          <a:p>
            <a:pPr>
              <a:lnSpc>
                <a:spcPct val="90000"/>
              </a:lnSpc>
            </a:pPr>
            <a:r>
              <a:rPr lang="en-US" sz="2800" dirty="0">
                <a:latin typeface="Times New Roman" pitchFamily="18" charset="0"/>
                <a:cs typeface="Times New Roman" pitchFamily="18" charset="0"/>
              </a:rPr>
              <a:t>Total arrests relative to reviews: 26</a:t>
            </a:r>
          </a:p>
          <a:p>
            <a:pPr>
              <a:lnSpc>
                <a:spcPct val="90000"/>
              </a:lnSpc>
            </a:pPr>
            <a:r>
              <a:rPr lang="en-US" sz="2800" dirty="0">
                <a:latin typeface="Times New Roman" pitchFamily="18" charset="0"/>
                <a:cs typeface="Times New Roman" pitchFamily="18" charset="0"/>
              </a:rPr>
              <a:t>Total wanted(s): 2</a:t>
            </a:r>
          </a:p>
          <a:p>
            <a:pPr>
              <a:lnSpc>
                <a:spcPct val="90000"/>
              </a:lnSpc>
            </a:pPr>
            <a:r>
              <a:rPr lang="en-US" sz="2800" dirty="0">
                <a:latin typeface="Times New Roman" pitchFamily="18" charset="0"/>
                <a:cs typeface="Times New Roman" pitchFamily="18" charset="0"/>
              </a:rPr>
              <a:t>Total vehicle wanted(s): </a:t>
            </a:r>
          </a:p>
          <a:p>
            <a:pPr>
              <a:buNone/>
            </a:pPr>
            <a:endParaRPr lang="en-US" dirty="0"/>
          </a:p>
        </p:txBody>
      </p:sp>
    </p:spTree>
    <p:extLst>
      <p:ext uri="{BB962C8B-B14F-4D97-AF65-F5344CB8AC3E}">
        <p14:creationId xmlns:p14="http://schemas.microsoft.com/office/powerpoint/2010/main" val="4206053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3880"/>
            <a:ext cx="8229600" cy="455623"/>
          </a:xfrm>
        </p:spPr>
        <p:txBody>
          <a:bodyPr>
            <a:normAutofit fontScale="90000"/>
          </a:bodyPr>
          <a:lstStyle/>
          <a:p>
            <a:pPr algn="ctr"/>
            <a:r>
              <a:rPr lang="en-US" sz="2800" b="1" u="sng" dirty="0">
                <a:solidFill>
                  <a:schemeClr val="tx1"/>
                </a:solidFill>
              </a:rPr>
              <a:t>Pending Camera Projects</a:t>
            </a:r>
          </a:p>
        </p:txBody>
      </p:sp>
      <p:sp>
        <p:nvSpPr>
          <p:cNvPr id="3" name="Content Placeholder 2"/>
          <p:cNvSpPr>
            <a:spLocks noGrp="1"/>
          </p:cNvSpPr>
          <p:nvPr>
            <p:ph idx="1"/>
          </p:nvPr>
        </p:nvSpPr>
        <p:spPr>
          <a:xfrm>
            <a:off x="457200" y="1268594"/>
            <a:ext cx="8129752" cy="5437005"/>
          </a:xfrm>
        </p:spPr>
        <p:txBody>
          <a:bodyPr>
            <a:normAutofit/>
          </a:bodyPr>
          <a:lstStyle/>
          <a:p>
            <a:r>
              <a:rPr lang="en-US" sz="3400" dirty="0"/>
              <a:t>4255 West Pine (</a:t>
            </a:r>
            <a:r>
              <a:rPr lang="en-US" sz="3400" dirty="0" err="1"/>
              <a:t>Rejis</a:t>
            </a:r>
            <a:r>
              <a:rPr lang="en-US" sz="3400" dirty="0"/>
              <a:t>)- Upgrade external cameras on building and install pole at intersection- On Hold. </a:t>
            </a:r>
          </a:p>
          <a:p>
            <a:r>
              <a:rPr lang="en-US" sz="3400" dirty="0"/>
              <a:t>4321 Chouteau- Establish a new camera site. Complete</a:t>
            </a:r>
          </a:p>
          <a:p>
            <a:r>
              <a:rPr lang="en-US" sz="3400" dirty="0"/>
              <a:t>4476 Chouteau (Song Bird)- Complete.</a:t>
            </a:r>
          </a:p>
          <a:p>
            <a:r>
              <a:rPr lang="en-US" sz="3400" dirty="0"/>
              <a:t>Recommendation for Camera upgrades and establish new sites in the CWE South SBD and Euclid South CID.</a:t>
            </a:r>
            <a:endParaRPr lang="en-US" dirty="0"/>
          </a:p>
        </p:txBody>
      </p:sp>
    </p:spTree>
    <p:extLst>
      <p:ext uri="{BB962C8B-B14F-4D97-AF65-F5344CB8AC3E}">
        <p14:creationId xmlns:p14="http://schemas.microsoft.com/office/powerpoint/2010/main" val="1659518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u="sng" dirty="0"/>
              <a:t>Pending Projects continued</a:t>
            </a:r>
          </a:p>
        </p:txBody>
      </p:sp>
      <p:sp>
        <p:nvSpPr>
          <p:cNvPr id="3" name="Content Placeholder 2"/>
          <p:cNvSpPr>
            <a:spLocks noGrp="1"/>
          </p:cNvSpPr>
          <p:nvPr>
            <p:ph idx="1"/>
          </p:nvPr>
        </p:nvSpPr>
        <p:spPr>
          <a:xfrm>
            <a:off x="457200" y="990600"/>
            <a:ext cx="8229600" cy="5625859"/>
          </a:xfrm>
        </p:spPr>
        <p:txBody>
          <a:bodyPr>
            <a:normAutofit/>
          </a:bodyPr>
          <a:lstStyle/>
          <a:p>
            <a:r>
              <a:rPr lang="en-US" dirty="0"/>
              <a:t>398 N. Euclid- Establish a new camera site at this location. (Conduit and wiring installed)</a:t>
            </a:r>
          </a:p>
          <a:p>
            <a:r>
              <a:rPr lang="en-US" dirty="0"/>
              <a:t>625 N. Euclid- Establish New site. Complete</a:t>
            </a:r>
          </a:p>
          <a:p>
            <a:r>
              <a:rPr lang="en-US" dirty="0"/>
              <a:t>4500 Olive- Establish a new camera site. Install date 7/22/2024</a:t>
            </a:r>
          </a:p>
          <a:p>
            <a:endParaRPr lang="en-US" dirty="0"/>
          </a:p>
        </p:txBody>
      </p:sp>
    </p:spTree>
    <p:extLst>
      <p:ext uri="{BB962C8B-B14F-4D97-AF65-F5344CB8AC3E}">
        <p14:creationId xmlns:p14="http://schemas.microsoft.com/office/powerpoint/2010/main" val="412017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3117"/>
            <a:ext cx="8229600" cy="1087821"/>
          </a:xfrm>
        </p:spPr>
        <p:txBody>
          <a:bodyPr anchor="t">
            <a:normAutofit fontScale="90000"/>
          </a:bodyPr>
          <a:lstStyle/>
          <a:p>
            <a:pPr algn="l"/>
            <a:r>
              <a:rPr lang="en-US" sz="3200" dirty="0"/>
              <a:t>24-025249  Stealing of an E-Bike from 4577 West Pine</a:t>
            </a:r>
            <a:br>
              <a:rPr lang="en-US" sz="3200" dirty="0"/>
            </a:br>
            <a:r>
              <a:rPr lang="en-US" sz="3200" dirty="0"/>
              <a:t>on 6/17/2024 at approx 9:21 am</a:t>
            </a:r>
          </a:p>
        </p:txBody>
      </p:sp>
      <p:sp>
        <p:nvSpPr>
          <p:cNvPr id="5" name="Content Placeholder 4"/>
          <p:cNvSpPr>
            <a:spLocks noGrp="1"/>
          </p:cNvSpPr>
          <p:nvPr>
            <p:ph sz="half" idx="1"/>
          </p:nvPr>
        </p:nvSpPr>
        <p:spPr>
          <a:xfrm>
            <a:off x="620110" y="1839310"/>
            <a:ext cx="4120056" cy="4645573"/>
          </a:xfrm>
        </p:spPr>
        <p:txBody>
          <a:bodyPr>
            <a:normAutofit fontScale="70000" lnSpcReduction="20000"/>
          </a:bodyPr>
          <a:lstStyle/>
          <a:p>
            <a:pPr fontAlgn="base"/>
            <a:r>
              <a:rPr lang="en-US" sz="3200" dirty="0"/>
              <a:t>The NSI received information about the theft of a E-Bike.</a:t>
            </a:r>
          </a:p>
          <a:p>
            <a:pPr fontAlgn="base"/>
            <a:r>
              <a:rPr lang="en-US" sz="3200" dirty="0"/>
              <a:t>Video review was conducted.</a:t>
            </a:r>
          </a:p>
          <a:p>
            <a:r>
              <a:rPr lang="en-US" dirty="0"/>
              <a:t>The victim stated he parked his E-Bike on the west side of Whole Foods and later discovered it was stolen. </a:t>
            </a:r>
          </a:p>
          <a:p>
            <a:r>
              <a:rPr lang="en-US" dirty="0"/>
              <a:t>The victim described the bike as being black with blue trim and having a saddle bag on the back. </a:t>
            </a:r>
          </a:p>
          <a:p>
            <a:r>
              <a:rPr lang="en-US" dirty="0"/>
              <a:t>The video shows a suspect walking north on Euclid from Forest Park Ave prior to the theft.</a:t>
            </a:r>
          </a:p>
          <a:p>
            <a:r>
              <a:rPr lang="en-US" dirty="0"/>
              <a:t>The suspect was last seen travelling east in the north alley behind 4255 West Pine out of sight.</a:t>
            </a:r>
          </a:p>
          <a:p>
            <a:endParaRPr lang="en-US" dirty="0"/>
          </a:p>
        </p:txBody>
      </p:sp>
      <p:pic>
        <p:nvPicPr>
          <p:cNvPr id="6145" name="Picture 1"/>
          <p:cNvPicPr>
            <a:picLocks noGrp="1" noChangeAspect="1" noChangeArrowheads="1"/>
          </p:cNvPicPr>
          <p:nvPr>
            <p:ph sz="half" idx="2"/>
          </p:nvPr>
        </p:nvPicPr>
        <p:blipFill>
          <a:blip r:embed="rId2" cstate="print"/>
          <a:srcRect/>
          <a:stretch>
            <a:fillRect/>
          </a:stretch>
        </p:blipFill>
        <p:spPr bwMode="auto">
          <a:xfrm>
            <a:off x="5562600" y="1066800"/>
            <a:ext cx="3367777" cy="320040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5562600" y="4419600"/>
            <a:ext cx="3429000" cy="2336301"/>
          </a:xfrm>
          <a:prstGeom prst="rect">
            <a:avLst/>
          </a:prstGeom>
          <a:noFill/>
          <a:ln w="9525">
            <a:noFill/>
            <a:miter lim="800000"/>
            <a:headEnd/>
            <a:tailEnd/>
          </a:ln>
        </p:spPr>
      </p:pic>
    </p:spTree>
    <p:extLst>
      <p:ext uri="{BB962C8B-B14F-4D97-AF65-F5344CB8AC3E}">
        <p14:creationId xmlns:p14="http://schemas.microsoft.com/office/powerpoint/2010/main" val="617576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5820"/>
            <a:ext cx="8229600" cy="664779"/>
          </a:xfrm>
        </p:spPr>
        <p:txBody>
          <a:bodyPr anchor="t">
            <a:noAutofit/>
          </a:bodyPr>
          <a:lstStyle/>
          <a:p>
            <a:pPr algn="l"/>
            <a:r>
              <a:rPr lang="en-US" sz="2800" dirty="0"/>
              <a:t>Larceny/Shoplifting  Maine Squeeze Juice Co.</a:t>
            </a:r>
            <a:br>
              <a:rPr lang="en-US" sz="2800" dirty="0"/>
            </a:br>
            <a:r>
              <a:rPr lang="en-US" sz="2800" dirty="0"/>
              <a:t>310 N. Euclid on 6/17/2024 at 1:30pm</a:t>
            </a:r>
          </a:p>
        </p:txBody>
      </p:sp>
      <p:sp>
        <p:nvSpPr>
          <p:cNvPr id="5" name="Content Placeholder 4"/>
          <p:cNvSpPr>
            <a:spLocks noGrp="1"/>
          </p:cNvSpPr>
          <p:nvPr>
            <p:ph sz="half" idx="1"/>
          </p:nvPr>
        </p:nvSpPr>
        <p:spPr>
          <a:xfrm>
            <a:off x="457200" y="1481959"/>
            <a:ext cx="4038600" cy="5147440"/>
          </a:xfrm>
        </p:spPr>
        <p:txBody>
          <a:bodyPr>
            <a:normAutofit fontScale="70000" lnSpcReduction="20000"/>
          </a:bodyPr>
          <a:lstStyle/>
          <a:p>
            <a:r>
              <a:rPr lang="en-US" dirty="0"/>
              <a:t>The manager at Main Squeeze Juice Co., 310 N. Euclid, reported as shoplifting incident involving a subject the NSI identified as Ned C. Gibson, Jr., b-m, dob: 05/19/1950.</a:t>
            </a:r>
          </a:p>
          <a:p>
            <a:r>
              <a:rPr lang="en-US" dirty="0"/>
              <a:t>The business manager, Alex </a:t>
            </a:r>
            <a:r>
              <a:rPr lang="en-US" dirty="0" err="1"/>
              <a:t>Kamakas,cell</a:t>
            </a:r>
            <a:r>
              <a:rPr lang="en-US" dirty="0"/>
              <a:t> (314)814-2478,  </a:t>
            </a:r>
            <a:r>
              <a:rPr lang="en-US" dirty="0">
                <a:hlinkClick r:id="rId2"/>
              </a:rPr>
              <a:t>stlouis.euclid@mainsqueezejuiceco.com</a:t>
            </a:r>
            <a:r>
              <a:rPr lang="en-US" dirty="0"/>
              <a:t>, work (314)802-8961, further reported this one of several shoplifting incidents which has impacted his staff’s peace of mind and personal safety.</a:t>
            </a:r>
          </a:p>
          <a:p>
            <a:r>
              <a:rPr lang="en-US" dirty="0"/>
              <a:t>Manager was advised to file a police report considering the many incidents and interactions involving Gibson.</a:t>
            </a:r>
          </a:p>
          <a:p>
            <a:endParaRPr lang="en-US" dirty="0"/>
          </a:p>
        </p:txBody>
      </p:sp>
      <p:pic>
        <p:nvPicPr>
          <p:cNvPr id="5121" name="Picture 1"/>
          <p:cNvPicPr>
            <a:picLocks noGrp="1" noChangeAspect="1" noChangeArrowheads="1"/>
          </p:cNvPicPr>
          <p:nvPr>
            <p:ph sz="half" idx="2"/>
          </p:nvPr>
        </p:nvPicPr>
        <p:blipFill>
          <a:blip r:embed="rId3" cstate="print"/>
          <a:srcRect/>
          <a:stretch>
            <a:fillRect/>
          </a:stretch>
        </p:blipFill>
        <p:spPr bwMode="auto">
          <a:xfrm>
            <a:off x="4724400" y="1371600"/>
            <a:ext cx="2286000" cy="2701636"/>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6248400" y="4191000"/>
            <a:ext cx="2661037" cy="2438400"/>
          </a:xfrm>
          <a:prstGeom prst="rect">
            <a:avLst/>
          </a:prstGeom>
          <a:noFill/>
          <a:ln w="9525">
            <a:noFill/>
            <a:miter lim="800000"/>
            <a:headEnd/>
            <a:tailEnd/>
          </a:ln>
        </p:spPr>
      </p:pic>
    </p:spTree>
    <p:extLst>
      <p:ext uri="{BB962C8B-B14F-4D97-AF65-F5344CB8AC3E}">
        <p14:creationId xmlns:p14="http://schemas.microsoft.com/office/powerpoint/2010/main" val="6718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8882"/>
            <a:ext cx="8229600" cy="601717"/>
          </a:xfrm>
        </p:spPr>
        <p:txBody>
          <a:bodyPr anchor="t">
            <a:normAutofit fontScale="90000"/>
          </a:bodyPr>
          <a:lstStyle/>
          <a:p>
            <a:pPr algn="l"/>
            <a:r>
              <a:rPr lang="en-US" sz="2800" dirty="0"/>
              <a:t>24-026872​  Stealing from a Person ​#10 N. </a:t>
            </a:r>
            <a:r>
              <a:rPr lang="en-US" sz="2800" dirty="0" err="1"/>
              <a:t>Newstead</a:t>
            </a:r>
            <a:r>
              <a:rPr lang="en-US" sz="2800" dirty="0"/>
              <a:t> on​</a:t>
            </a:r>
            <a:br>
              <a:rPr lang="en-US" sz="2800" dirty="0"/>
            </a:br>
            <a:r>
              <a:rPr lang="en-US" sz="2800" dirty="0"/>
              <a:t>6/27/2024 at approximately 6:25 pm​</a:t>
            </a:r>
            <a:br>
              <a:rPr lang="en-US" sz="2800" dirty="0"/>
            </a:br>
            <a:r>
              <a:rPr lang="en-US" sz="2800" dirty="0"/>
              <a:t>​</a:t>
            </a:r>
            <a:br>
              <a:rPr lang="en-US" sz="2800" dirty="0"/>
            </a:br>
            <a:endParaRPr lang="en-US" sz="2800" dirty="0"/>
          </a:p>
        </p:txBody>
      </p:sp>
      <p:sp>
        <p:nvSpPr>
          <p:cNvPr id="5" name="Content Placeholder 4"/>
          <p:cNvSpPr>
            <a:spLocks noGrp="1"/>
          </p:cNvSpPr>
          <p:nvPr>
            <p:ph sz="half" idx="1"/>
          </p:nvPr>
        </p:nvSpPr>
        <p:spPr>
          <a:xfrm>
            <a:off x="210206" y="1513490"/>
            <a:ext cx="4285593" cy="5192109"/>
          </a:xfrm>
        </p:spPr>
        <p:txBody>
          <a:bodyPr>
            <a:normAutofit fontScale="55000" lnSpcReduction="20000"/>
          </a:bodyPr>
          <a:lstStyle/>
          <a:p>
            <a:pPr fontAlgn="base"/>
            <a:r>
              <a:rPr lang="en-US" dirty="0"/>
              <a:t>The NSI received information relative to a Person having her money stolen in the area of </a:t>
            </a:r>
            <a:r>
              <a:rPr lang="en-US" dirty="0" err="1"/>
              <a:t>Newstead</a:t>
            </a:r>
            <a:r>
              <a:rPr lang="en-US" dirty="0"/>
              <a:t> and Laclede on 6/27/2024 at approximately 6:25 pm.​</a:t>
            </a:r>
          </a:p>
          <a:p>
            <a:pPr fontAlgn="base"/>
            <a:r>
              <a:rPr lang="en-US" dirty="0"/>
              <a:t>Victim was walking near the intersection of </a:t>
            </a:r>
            <a:r>
              <a:rPr lang="en-US" dirty="0" err="1"/>
              <a:t>Newstead</a:t>
            </a:r>
            <a:r>
              <a:rPr lang="en-US" dirty="0"/>
              <a:t> and Laclede when a vehicle stopped next to her.​</a:t>
            </a:r>
          </a:p>
          <a:p>
            <a:pPr fontAlgn="base"/>
            <a:r>
              <a:rPr lang="en-US" dirty="0"/>
              <a:t>The suspects asked the victim a question and when she was standing next to the vehicle the suspect forcefully stole $700 from her pocket.​</a:t>
            </a:r>
          </a:p>
          <a:p>
            <a:pPr fontAlgn="base"/>
            <a:r>
              <a:rPr lang="en-US" dirty="0"/>
              <a:t>The vehicle fled north on </a:t>
            </a:r>
            <a:r>
              <a:rPr lang="en-US" dirty="0" err="1"/>
              <a:t>Newstead</a:t>
            </a:r>
            <a:r>
              <a:rPr lang="en-US" dirty="0"/>
              <a:t> out of sight.​</a:t>
            </a:r>
          </a:p>
          <a:p>
            <a:pPr fontAlgn="base"/>
            <a:r>
              <a:rPr lang="en-US" dirty="0"/>
              <a:t>The NSI conducted a camera review at which time the vehicle the suspects used was observed to be a small silver Nissan being a “Travers” placard on the front and a temp tag on the back.​</a:t>
            </a:r>
          </a:p>
          <a:p>
            <a:pPr fontAlgn="base"/>
            <a:r>
              <a:rPr lang="en-US" dirty="0"/>
              <a:t>After the incident the vehicle fled north on </a:t>
            </a:r>
            <a:r>
              <a:rPr lang="en-US" dirty="0" err="1"/>
              <a:t>Newstead</a:t>
            </a:r>
            <a:r>
              <a:rPr lang="en-US" dirty="0"/>
              <a:t> and west in the alley.  The vehicle turned north from the alley onto Taylor and was last observed travelling east on </a:t>
            </a:r>
            <a:r>
              <a:rPr lang="en-US" dirty="0" err="1"/>
              <a:t>Lindell</a:t>
            </a:r>
            <a:r>
              <a:rPr lang="en-US" dirty="0"/>
              <a:t> out of sight.</a:t>
            </a:r>
          </a:p>
          <a:p>
            <a:endParaRPr lang="en-US" dirty="0"/>
          </a:p>
        </p:txBody>
      </p:sp>
      <p:pic>
        <p:nvPicPr>
          <p:cNvPr id="3073" name="Picture 1"/>
          <p:cNvPicPr>
            <a:picLocks noGrp="1" noChangeAspect="1" noChangeArrowheads="1"/>
          </p:cNvPicPr>
          <p:nvPr>
            <p:ph sz="half" idx="2"/>
          </p:nvPr>
        </p:nvPicPr>
        <p:blipFill>
          <a:blip r:embed="rId2" cstate="print"/>
          <a:srcRect/>
          <a:stretch>
            <a:fillRect/>
          </a:stretch>
        </p:blipFill>
        <p:spPr bwMode="auto">
          <a:xfrm>
            <a:off x="4724400" y="1143000"/>
            <a:ext cx="3902268" cy="297180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4648200" y="4343400"/>
            <a:ext cx="4052888" cy="2235680"/>
          </a:xfrm>
          <a:prstGeom prst="rect">
            <a:avLst/>
          </a:prstGeom>
          <a:noFill/>
          <a:ln w="9525">
            <a:noFill/>
            <a:miter lim="800000"/>
            <a:headEnd/>
            <a:tailEnd/>
          </a:ln>
        </p:spPr>
      </p:pic>
    </p:spTree>
    <p:extLst>
      <p:ext uri="{BB962C8B-B14F-4D97-AF65-F5344CB8AC3E}">
        <p14:creationId xmlns:p14="http://schemas.microsoft.com/office/powerpoint/2010/main" val="2585635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28305"/>
            <a:ext cx="8229600" cy="762000"/>
          </a:xfrm>
        </p:spPr>
        <p:txBody>
          <a:bodyPr anchor="t">
            <a:normAutofit fontScale="90000"/>
          </a:bodyPr>
          <a:lstStyle/>
          <a:p>
            <a:pPr algn="l"/>
            <a:r>
              <a:rPr lang="en-US" sz="2800" dirty="0"/>
              <a:t>24-027194  Stealing from a Person from 4403 Laclede on 6/29/2024 at 3:25 pm</a:t>
            </a:r>
          </a:p>
        </p:txBody>
      </p:sp>
      <p:sp>
        <p:nvSpPr>
          <p:cNvPr id="5" name="Content Placeholder 4"/>
          <p:cNvSpPr>
            <a:spLocks noGrp="1"/>
          </p:cNvSpPr>
          <p:nvPr>
            <p:ph sz="half" idx="1"/>
          </p:nvPr>
        </p:nvSpPr>
        <p:spPr>
          <a:xfrm>
            <a:off x="283778" y="1376855"/>
            <a:ext cx="4212021" cy="5328746"/>
          </a:xfrm>
        </p:spPr>
        <p:txBody>
          <a:bodyPr>
            <a:normAutofit fontScale="70000" lnSpcReduction="20000"/>
          </a:bodyPr>
          <a:lstStyle/>
          <a:p>
            <a:r>
              <a:rPr lang="en-US" dirty="0"/>
              <a:t>The NSI received information relative to a suspect who stole the victim's vehicle in a robbery.</a:t>
            </a:r>
          </a:p>
          <a:p>
            <a:r>
              <a:rPr lang="en-US" dirty="0"/>
              <a:t>When the victim went into the gas station the suspect jumped into her car and was able to drive away.</a:t>
            </a:r>
          </a:p>
          <a:p>
            <a:r>
              <a:rPr lang="en-US" dirty="0"/>
              <a:t>The victim was injured when she attempted to stop the fleeing suspect and car.</a:t>
            </a:r>
          </a:p>
          <a:p>
            <a:r>
              <a:rPr lang="en-US" dirty="0"/>
              <a:t>A review of the cameras in the area revealed the suspects were occupying a silver Nissan.</a:t>
            </a:r>
          </a:p>
          <a:p>
            <a:r>
              <a:rPr lang="en-US" dirty="0"/>
              <a:t>These suspect are also responsible for another robbery that occurred in the same area two days prior.</a:t>
            </a:r>
          </a:p>
        </p:txBody>
      </p:sp>
      <p:pic>
        <p:nvPicPr>
          <p:cNvPr id="4097" name="Picture 1"/>
          <p:cNvPicPr>
            <a:picLocks noGrp="1" noChangeAspect="1" noChangeArrowheads="1"/>
          </p:cNvPicPr>
          <p:nvPr>
            <p:ph sz="half" idx="2"/>
          </p:nvPr>
        </p:nvPicPr>
        <p:blipFill>
          <a:blip r:embed="rId2" cstate="print"/>
          <a:srcRect/>
          <a:stretch>
            <a:fillRect/>
          </a:stretch>
        </p:blipFill>
        <p:spPr bwMode="auto">
          <a:xfrm>
            <a:off x="4648200" y="1143000"/>
            <a:ext cx="4075204" cy="3234769"/>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4648201" y="4483160"/>
            <a:ext cx="4038600" cy="2155944"/>
          </a:xfrm>
          <a:prstGeom prst="rect">
            <a:avLst/>
          </a:prstGeom>
          <a:noFill/>
          <a:ln w="9525">
            <a:noFill/>
            <a:miter lim="800000"/>
            <a:headEnd/>
            <a:tailEnd/>
          </a:ln>
        </p:spPr>
      </p:pic>
    </p:spTree>
    <p:extLst>
      <p:ext uri="{BB962C8B-B14F-4D97-AF65-F5344CB8AC3E}">
        <p14:creationId xmlns:p14="http://schemas.microsoft.com/office/powerpoint/2010/main" val="113781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r>
              <a:rPr lang="en-US" dirty="0"/>
              <a:t>Call to order</a:t>
            </a:r>
          </a:p>
          <a:p>
            <a:pPr lvl="0"/>
            <a:r>
              <a:rPr lang="en-US" dirty="0"/>
              <a:t>Meeting Minutes approval – vote</a:t>
            </a:r>
          </a:p>
          <a:p>
            <a:pPr lvl="0"/>
            <a:r>
              <a:rPr lang="en-US" dirty="0"/>
              <a:t>Financial Report – vote</a:t>
            </a:r>
          </a:p>
          <a:p>
            <a:pPr lvl="0"/>
            <a:r>
              <a:rPr lang="en-US" dirty="0"/>
              <a:t>NSI Staff Reports</a:t>
            </a:r>
          </a:p>
          <a:p>
            <a:pPr lvl="0"/>
            <a:endParaRPr lang="en-US" dirty="0"/>
          </a:p>
          <a:p>
            <a:pPr>
              <a:buClr>
                <a:srgbClr val="93A299"/>
              </a:buClr>
            </a:pPr>
            <a:endParaRPr lang="en-US" dirty="0">
              <a:solidFill>
                <a:srgbClr val="292934"/>
              </a:solidFill>
            </a:endParaRPr>
          </a:p>
          <a:p>
            <a:pPr marL="0" indent="0">
              <a:buClr>
                <a:srgbClr val="93A299"/>
              </a:buClr>
              <a:buNone/>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lvl="0">
              <a:buClr>
                <a:srgbClr val="93A299"/>
              </a:buClr>
            </a:pPr>
            <a:endParaRPr lang="en-US" dirty="0">
              <a:solidFill>
                <a:srgbClr val="292934"/>
              </a:solidFill>
            </a:endParaRPr>
          </a:p>
          <a:p>
            <a:pPr lvl="0">
              <a:buClr>
                <a:srgbClr val="93A299"/>
              </a:buClr>
            </a:pPr>
            <a:endParaRPr lang="en-US" dirty="0">
              <a:solidFill>
                <a:srgbClr val="292934"/>
              </a:solidFill>
            </a:endParaRPr>
          </a:p>
          <a:p>
            <a:pPr lvl="0">
              <a:buClr>
                <a:srgbClr val="93A299"/>
              </a:buClr>
            </a:pPr>
            <a:endParaRPr lang="en-US" sz="3000" b="1" dirty="0">
              <a:solidFill>
                <a:srgbClr val="FC440E"/>
              </a:solidFill>
            </a:endParaRPr>
          </a:p>
          <a:p>
            <a:pPr marL="0" indent="0">
              <a:buNone/>
            </a:pPr>
            <a:endParaRPr lang="en-US" dirty="0">
              <a:solidFill>
                <a:srgbClr val="292934"/>
              </a:solidFill>
            </a:endParaRPr>
          </a:p>
          <a:p>
            <a:endParaRPr lang="en-US" dirty="0">
              <a:solidFill>
                <a:srgbClr val="292934"/>
              </a:solidFill>
            </a:endParaRPr>
          </a:p>
          <a:p>
            <a:endParaRPr lang="en-US" dirty="0">
              <a:solidFill>
                <a:srgbClr val="292934"/>
              </a:solidFill>
            </a:endParaRPr>
          </a:p>
          <a:p>
            <a:endParaRPr lang="en-US" dirty="0">
              <a:solidFill>
                <a:srgbClr val="292934"/>
              </a:solidFill>
            </a:endParaRPr>
          </a:p>
          <a:p>
            <a:endParaRPr lang="en-US" dirty="0">
              <a:solidFill>
                <a:srgbClr val="0000FF"/>
              </a:solidFill>
            </a:endParaRPr>
          </a:p>
          <a:p>
            <a:pPr marL="0" lvl="0" indent="0">
              <a:buClr>
                <a:srgbClr val="93A299"/>
              </a:buClr>
              <a:buNone/>
            </a:pPr>
            <a:endParaRPr lang="en-US" dirty="0">
              <a:solidFill>
                <a:srgbClr val="292934"/>
              </a:solidFill>
            </a:endParaRPr>
          </a:p>
          <a:p>
            <a:pPr mar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indent="0">
              <a:buClr>
                <a:srgbClr val="93A299"/>
              </a:buClr>
              <a:buNone/>
            </a:pPr>
            <a:endParaRPr lang="en-US" sz="3000" b="1" dirty="0">
              <a:solidFill>
                <a:srgbClr val="FC440E"/>
              </a:solidFill>
            </a:endParaRPr>
          </a:p>
          <a:p>
            <a:pPr marL="0" indent="0">
              <a:buClr>
                <a:srgbClr val="93A299"/>
              </a:buClr>
              <a:buNone/>
            </a:pPr>
            <a:endParaRPr lang="en-US" sz="3000" b="1" dirty="0">
              <a:solidFill>
                <a:srgbClr val="FC440E"/>
              </a:solidFill>
            </a:endParaRPr>
          </a:p>
          <a:p>
            <a:pPr>
              <a:buClr>
                <a:srgbClr val="93A299"/>
              </a:buClr>
            </a:pPr>
            <a:endParaRPr lang="en-US" b="1" dirty="0">
              <a:solidFill>
                <a:srgbClr val="FC440E"/>
              </a:solidFill>
            </a:endParaRPr>
          </a:p>
          <a:p>
            <a:pPr lvl="0">
              <a:buClr>
                <a:srgbClr val="93A299"/>
              </a:buClr>
            </a:pPr>
            <a:endParaRPr lang="en-US" dirty="0">
              <a:solidFill>
                <a:srgbClr val="292934"/>
              </a:solidFill>
            </a:endParaRPr>
          </a:p>
          <a:p>
            <a:pPr marL="0" lvl="0" indent="0">
              <a:buClr>
                <a:srgbClr val="93A299"/>
              </a:buClr>
              <a:buNone/>
            </a:pPr>
            <a:endParaRPr lang="en-US" dirty="0">
              <a:solidFill>
                <a:srgbClr val="292934"/>
              </a:solidFill>
            </a:endParaRPr>
          </a:p>
          <a:p>
            <a:pPr lvl="0">
              <a:buClr>
                <a:srgbClr val="93A299"/>
              </a:buClr>
            </a:pPr>
            <a:endParaRPr lang="en-US" sz="3200" b="1" dirty="0">
              <a:solidFill>
                <a:srgbClr val="FC440E"/>
              </a:solidFill>
            </a:endParaRPr>
          </a:p>
          <a:p>
            <a:pPr marL="0" indent="0">
              <a:buNone/>
            </a:pPr>
            <a:endParaRPr lang="en-US" sz="3200" b="1" dirty="0">
              <a:solidFill>
                <a:srgbClr val="FC440E"/>
              </a:solidFill>
            </a:endParaRPr>
          </a:p>
          <a:p>
            <a:endParaRPr lang="en-US" dirty="0"/>
          </a:p>
          <a:p>
            <a:endParaRPr lang="en-US" dirty="0"/>
          </a:p>
          <a:p>
            <a:endParaRPr lang="en-US" dirty="0"/>
          </a:p>
          <a:p>
            <a:pPr marL="0" indent="0">
              <a:buNone/>
            </a:pPr>
            <a:endParaRPr lang="en-US" sz="3200" b="1" dirty="0">
              <a:solidFill>
                <a:srgbClr val="FC440E"/>
              </a:solidFill>
            </a:endParaRPr>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959717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7623"/>
            <a:ext cx="8229600" cy="914400"/>
          </a:xfrm>
        </p:spPr>
        <p:txBody>
          <a:bodyPr anchor="t">
            <a:normAutofit fontScale="90000"/>
          </a:bodyPr>
          <a:lstStyle/>
          <a:p>
            <a:pPr algn="l"/>
            <a:r>
              <a:rPr lang="en-US" sz="3200" dirty="0"/>
              <a:t>24-027550​  Theft​ #26 Maryland Plaza (Lululemon)​ on 7/1/2024 at 4:42 pm</a:t>
            </a:r>
          </a:p>
        </p:txBody>
      </p:sp>
      <p:sp>
        <p:nvSpPr>
          <p:cNvPr id="5" name="Content Placeholder 4"/>
          <p:cNvSpPr>
            <a:spLocks noGrp="1"/>
          </p:cNvSpPr>
          <p:nvPr>
            <p:ph sz="half" idx="1"/>
          </p:nvPr>
        </p:nvSpPr>
        <p:spPr>
          <a:xfrm>
            <a:off x="212724" y="1439917"/>
            <a:ext cx="4283075" cy="5265684"/>
          </a:xfrm>
        </p:spPr>
        <p:txBody>
          <a:bodyPr>
            <a:normAutofit fontScale="70000" lnSpcReduction="20000"/>
          </a:bodyPr>
          <a:lstStyle/>
          <a:p>
            <a:pPr fontAlgn="base"/>
            <a:r>
              <a:rPr lang="en-US" dirty="0"/>
              <a:t>The NSI received information about the theft from </a:t>
            </a:r>
            <a:r>
              <a:rPr lang="en-US" dirty="0" err="1"/>
              <a:t>Lululemon</a:t>
            </a:r>
            <a:r>
              <a:rPr lang="en-US" dirty="0"/>
              <a:t>.​</a:t>
            </a:r>
          </a:p>
          <a:p>
            <a:pPr fontAlgn="base"/>
            <a:r>
              <a:rPr lang="en-US" dirty="0"/>
              <a:t>Video review was conducted.​</a:t>
            </a:r>
          </a:p>
          <a:p>
            <a:pPr fontAlgn="base"/>
            <a:r>
              <a:rPr lang="en-US" dirty="0"/>
              <a:t>The video shows a red </a:t>
            </a:r>
            <a:r>
              <a:rPr lang="en-US" dirty="0" err="1"/>
              <a:t>Camero</a:t>
            </a:r>
            <a:r>
              <a:rPr lang="en-US" dirty="0"/>
              <a:t> bearing Illinois license plate “DJ 62044” driving east on Maryland from Kingshighway before stopping in front of the store.​</a:t>
            </a:r>
          </a:p>
          <a:p>
            <a:pPr fontAlgn="base"/>
            <a:r>
              <a:rPr lang="en-US" dirty="0"/>
              <a:t>2 female suspects exit the passenger side of the vehicle and enters the store.​</a:t>
            </a:r>
          </a:p>
          <a:p>
            <a:pPr fontAlgn="base"/>
            <a:r>
              <a:rPr lang="en-US" dirty="0"/>
              <a:t>Approximately 1 minute later the females exit the store carrying arms full of stolen items and re-enters the </a:t>
            </a:r>
            <a:r>
              <a:rPr lang="en-US" dirty="0" err="1"/>
              <a:t>Camero</a:t>
            </a:r>
            <a:r>
              <a:rPr lang="en-US" dirty="0"/>
              <a:t>.​</a:t>
            </a:r>
          </a:p>
          <a:p>
            <a:pPr fontAlgn="base"/>
            <a:r>
              <a:rPr lang="en-US" dirty="0"/>
              <a:t>The vehicle then drives south on York and west on </a:t>
            </a:r>
            <a:r>
              <a:rPr lang="en-US" dirty="0" err="1"/>
              <a:t>Lindell</a:t>
            </a:r>
            <a:r>
              <a:rPr lang="en-US" dirty="0"/>
              <a:t> out of sight.  </a:t>
            </a:r>
          </a:p>
          <a:p>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800600" y="1219200"/>
            <a:ext cx="3718560" cy="1638300"/>
          </a:xfrm>
          <a:prstGeom prst="rect">
            <a:avLst/>
          </a:prstGeom>
          <a:noFill/>
          <a:ln w="9525">
            <a:noFill/>
            <a:miter lim="800000"/>
            <a:headEnd/>
            <a:tailEnd/>
          </a:ln>
        </p:spPr>
      </p:pic>
      <p:sp>
        <p:nvSpPr>
          <p:cNvPr id="2052" name="AutoShape 4" descr="data:image/jpg;base64,%20/9j/4AAQSkZJRgABAQEAYABgAAD/2wBDAAUDBAQEAwUEBAQFBQUGBwwIBwcHBw8LCwkMEQ8SEhEPERETFhwXExQaFRERGCEYGh0dHx8fExciJCIeJBweHx7/2wBDAQUFBQcGBw4ICA4eFBEUHh4eHh4eHh4eHh4eHh4eHh4eHh4eHh4eHh4eHh4eHh4eHh4eHh4eHh4eHh4eHh4eHh7/wAARCAGxAd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Vm+D3xY1aWCSy1HUNCtguXgiuxEC+fvDa+RxUGl/sm6zM8zav4kuHE8hkmU37Ykb+8QEOT9TX17xTSyjvTTSVkiLJdT5o0/8AZM0AGH7dfW7rFGYwPLkkOM55O9cnJ611Oj/szeALBg8kKysBjItYz/6GHr20yKPWk81feq5pCvDuee6f8FfAdnD5I0+WSPOdm8Rrn6RhRWonw08AWcZkj8K2BK/NypYk/ia6q+vIbOxnvLhtkMETSyH0VRkn8hXzfqfxi8feIDv0G2+xQywm5htrC2WecQ5GGllk+RSc8AKaOeXc2pUXVvyI2/jPfaNY6DqNjp2kadYmCHcnmrFFhs8EM3r29cV5DpmjamY2vpDd3tzJES0enoZ5f9yPYD17tzjgcGrnxN1K/wDsWg+JrmxMct4Xtp0vbVWuPMB4ZvlHJAwOBjtWL4bm1+TVDqDarrcHnllgihu5LfKZG5pDwUiG0Z/vY4ryswhzK8thqUqbcWS2Wn+JtYYw6/a3GhaPAoVdMFu0crnsGLcnPcmurv8Aw74mXTE1CDwvKtgiqlqWeOC3Uf3yGYM2OvA57Vh6rrmpXl4+laRcTTT7g15qMzMiog6umc/QE8n1rC1DVr66uYvDmkarqdyJDk3lxdvLO8n+xljsX6YrwaWCjVn70dunRebK5XUajc9ATQ76NbT7aiS3NxEds7PHEZdoJJVSflUc9fSsjVtQ0/QUF3cSQrPu8uAqPNlm6cIDx19OOKo31zpng+18nVtThvtaMQVN4DCMemOoHuTzVPSdOh1i7i8RavHOy2gK27OipEd3cBWPHt3rnjRhL3/sfn5JCnDl0udfBdRzrss3nlMvzPNNB5TkH/Z7VX8XX+kaBoAvte/tJLF5VhzYRhpWc/dUZIAzjrV/QUtzAJ9Q1qz02a4dvluYpZGC54yUXHP1rvdL8GaV4lNvax/EKwYq3mR29jbRiXIB+YeaWYEDPO3ivWwWV+8p1Fb9ATilrueI21/HdtI1rpOtWlmW/cyXlwAuzA+UoMl2JySxIAGABWlofh++1/WF0231C0sSUMr3F5NtjgUY/h43HngV6l4u+HGkWfinw74b0W3vdTvLy4+16nd3lwZZY7RCAeThVBZugHODXU+HLEv+0D4lka2hNvb6XbANt+6z9Bj6Ka6amXr61GpbTT5mDimeR/FPwNovh7wpp82geLn1bXF1CJpkeaNY5IgDvXYo+Uceprn7WSKPW554ZX+xSKrRSQSNDJEcYZMoRkZH869w+MdjN4s+IfhLwPDCDbLIdW1F9xG2CNsAHH948Dmr3xr8Fx6la/8ACR6fZLLfWsDRzRr8pki6hs45ZDyB3BYV34ii2uaGjM5wunY8GhgsI5nexka1eU5eSOb5mP8AtZzu/GnxprSRmOy1GzuIk4EU8W1sf76nj8qoWl3BLMI76MgFC22NkDHHoH4P0610PgzwdZ+KtXvvN07xPZWEUSyW9xp7wSHd/ErjHBPUDFVh600lF7nMoO+hwPiXTYJHN1d6HNFeQMJJwH8y3vIR96MlADu6EZAGRVTzr7xxHFY6ajad4atCBA8gCLISOSB39Pzr2+P4d+HWgkXT/H/ia0uIjh49WsAwQ9iR5aso/HFcfJ8Jnu/EFp4Wfxtptvp9+xmtbrT3WUOwG6W2VABtZuZF+Y8Buta1MO6u5fKzhNa1TQtF00aDp+nRanIDhbnad0T9zuGCT+lRNoN9ZRadq/iQtcaHM4RoYbkLInf7vbPPIBB74rofGEXh/wCFHiYeG45bXxLPLCzxoZjBfWJ/hWdkDKwIOcDB45rF8M+EZ/FNpd+JLzxRprmxlDS6Qz4uZYv4vLPQH0GDmvJq4SUXoLYfdzeFLy4ex0XSru2jYFIlfDb/AKkZwaoXLHTYZrXULN7kxw+ZDKJNrbB2Yetbs+lwzzM3gjRbmC5hiNztt3PnbFIJ69WHX8Kz7nxAutWUlzqdog1ATpObqO38k3aDhtyHhZD0PbIrH2Ds5W1GtTk/P1iKEa5pEa3+msf38LHMkQ7jjqCOmelROsdvYSax4bvpooJJQ0ybmKqP+ebp2/UV22v6RpNhqU/iDwo80un3EY2ySHy3jbaWaOWJfvbeB5gAAzzmoLTT9M1nWLW58N2K6Zqd3HuvrJbkPFdMADi3DEEy4JbYSM/wntWkI3aS0f5+o1Z6GdFc6ZrDrNDK0dwAfJgZyCM9c+/HB7VNbXlrcufD8+pWmlC6cNLc3SF4YWIODIV5GSP61rweItGuPCHi7S9R06C88TG8UWmqfYtgQAr8gG0NDIMMWDAbsnmqEWuY8BXmhWzWFtLqM6XU80EObm62kBoctwuwrnj6DvXbKMIJaCnC1rF6HxH5Vtd+B9O1yaXwbPeCa6v4LYCXU5Ni7rXzxjKFgVDYyQMVymraMmqapoej2syy3F0bgR2ESNM9iPM2rBg/6x8cj689M1X1G9vY9FkEMXmpnFu5Bw+DzjHG8egrqvhd4r/4QXVZ/E+padb6jerpZjsUbC4ndwWaQ9cgAcda6I8tR+QWudZ4v+Ddr4T+HZvvEvjB/DSOx8rTLKAXF1dSEYVWfI3Oe4UbV9e9cpYaKun2FppFr/oiBmjkt1A+1ZB481zgB2JPy/wj0zXJeKPGPj7xd4j/AOEou3WS/wBwMLBQFjRfuhFz8tY3/CSeIbQy/bdNti8pJDOMsGJyWAz1NFXD05KxTi2rI9d1jR4/DkcNvqi6fPdyQLJa6Xa3ZYW27kSXLqMjthFOWOeQKk8K2viTWbuW18OWbz30cQ+1aikB2abGerDHO9hnCLzjk8V4dZ61dWshkt9SWycnMilWJNdx4F+LV94eWO1t4klnWR5Y7hJnhkVmAH3lO0jgcMrA9K5Hgo+0v0M/ZtHsVnayfD3T9V8QeEvHFiZ7CRbO4t57RG3u7LvBLMZAxI6Y5K8DFGq+KPGXxCnisdUs9St/Dl3mK2QDMF5coRjfJtBZdxB2gAcHk1wPg+1tfiP42tbfVNagjW8VzdXKxYaKSRz+7BPV2Ykl+cBsDHGOvZPGGm+Gj8PpWJ1CLWZILYWgZVt48AvInGdiR7mB9T610unKz5fhX9fcKTdrHr3wZtrm5aXxFr11b2un6XC+k6THHJsh2Kf39wucfedSqnsqe9UfEXiH4e2XxMXUo203WrW60l7fUVRVuDmNw0bEtkE4ZxjOeleM/FvXvEmg3lj4J8M+Fbew0GO0T7FqjO8xvItuSUk+865PKggZzkYrzzR/DOo351QX2n6xqc2pQgC5eVYMOjBvkDEBcKD+VdbbhtudNNe6j7Y0fTfhlqlzBfaC2n2V5OP3badcfZpGOM42oQGIHUEHpUfgB9bsY9XsY7eHUbe31m6jkZ5vLuBlg4Y8bXyrg/w/jXxZpWlv4F1mA6lDrGk21y4aFblc7XwcTQyrxnuQDnFfTv7PXjmW81G/8J+INTF1rEgF7a3Jxm8hCqp56F1AGe560KfSRNWo46NHsEmq20WoQWM7tb3M4LQxyDG/HUA9CfbOaTTbe1022e3tSyxGV5QhOQpdixA9BknjtVbVIbTVoDZt/pAVg+Yid0bA/KwI6MD0NTWsN+xAmgwgBzI7gM3vgDAzWyt1OJ87+Et+cp6Zo8wZqJ0WPmS5hiX1ZhVdrmxXLfblcD/nmhb+VP3SPZ1GXHkwKq3EvzQN0xKP1BH9aqXGu6LbqPMuC2SBguqn8iarXniSxSJvsdjcz7QJA/lsQMc9h7U7+QvZO+rNYGTcV2nINTRxzH+Fj+FYx1zX5lc2+iyqMnawRQPx3Nn9KjN14ikTNxLDbZ/v3IGPwCj+dLnfYr2EO7Z0S283cY+tYPxH8VWHgXwRq3ie/wASR2FuZBErfNK54RB9WIH41mXX2hnPn61aAf3gGY/+PMR+leQ/tT6haxfD7S9Hh1MXc2o61DuBCrhIlaQ8Ko44HXNJavU0pU4cySR89PZav428btq+rWtxr/ifV5TNFZoc+Xj/AJZ4PAVR3PAx0NV9ckttPktI7i6023hvk8yDbp5lhZdxUgsMHIZSCAuas/adTFrb3+mX1hp0/wBsMhuDfwwSp5AUxIN7AlS7Mx7Hj0r0SwtdJ1XWdK1640+2NwspvobePM8EV5JGBI2IwTJHvCv8vAYEE81kv3r5pHo3s7Hj/jLwndeHb3zHt20nVIFS7jSOTMcicMJIz1U9PlOCO4FfR3iFpJ7qFn+YPAshJ6ksM/nmvHviRc6hcXGuaNd6Bc6ZFZRPffaNQtdl9ey7wHnkc9mU4VFyqqB35r1/XCk1rpcvHzafDJ742j86zqx5Wjag/fMsHdiTdiQn92QR94deaZuUM3IC7hyeQAexGemRUyMzMD93OOCScDP+f1qPy2dzMWIfnk5/qOe1YyO4bub/AJ5W/wD3wP8AGim+cn/PGD/vr/61FID7EzSFqguJGjO7arRf3we/vUZnz2xXVc+ek2iwW+v50hkA61VaXjNNMgNFzO7Od+Nmp/2X8IPFN6j7X/s2WND/ALTrsH6tXxlqPi7WvCln9j0m6azL2axSSIxDMB2/MV9R/tSajDafBq+t2fa95cQQj0GZFJJ9uK+bvDWn+D7yGWbxZDPNc53JHuOxkPpg9c/zpM93LoOeGqKKvJ2SR6b4C0pfH3gDwRHrUlxeefLdm/lRh5hKxkoc9vmx+NL4w+DGs3tu58P+ImtHVMGC8Uq7kDCguuQwHYECuo+Btvp15okkPh2A2+nWjsiKz8hiOcdfWvSorKZIlEkkakDqz4zXRToQmryPIr1KtGq4y0aPl7xB4H8baVo5s28Pyi2SFfMaC4897lx1ZmGMk+/ArPjGh+FLgXWl+HL+71Nk2jbG7CAEd2OQWJ9q+rWazjcJNqtnC/YeaM1FLqfhy2kc3fiG0Ex+YlSGLYHr34rlrZbh2uW+nXzLp16k1pG58l+HY9OvNSkvr7wzc2siYkuL67By/TPJXLHOeB2qj498QXWuSXSWVrqdrYWcbGM+SyxuAM78Yxx+lfSWl6x4YbUrnVdVupbm6mdo4beGwMmyFTxldpG49Sah8aap4c1vQJrbTtPKywAPCs2kSK+4EZ2lQByMgj0rmhllN1VWm722XRHVCnipLmVJ272ZyHwh8O6xq3gbTbqcuqfZBK8snPy44OfpWPP8VpfC+oldG0mze5ib5pruTYuD2+Ukk/pUenaAuoaxBpNndXzacszxhIrmRI3hUBh8uehDACuuvvhz8N7OW3a/0mzRIxjeXkhLHryEYFjXS46mM5cm/Uqv8UvEM3iiSfTbqNtSv7eGIQwWPmuducxop5yGZs/nxXovw203xXN4k1zU9Q1aKHUkEFvcxTwCTIMYkA+VlAwGx371D8P4LHR7OWPwJ4Ks1uJJCTd3W63XB6nc4aRvoBiuj03whrlxeahc674llje/lWR4dIT7MgCqFClzlzwOoK1Khre4e0i37iMzRLXxNZavrfi2/wBS8NRSXsi28MtzHJGqW8WQoBL8biWYj1rkrPx98RNcn1G+03WPC1ta2kj2zWjWVzcRsV/5aiSNSSCP5V6xpXg3wrpSK9vpMMhQHElwzXD9eeXLHOa8L8R63ZaBN8QtB+0PaaZqmqQHMQ2GGAoPtATOACcYHT72aJSjFXY22tzjdZP9pS6nZr4bma91CNAkFvKiLbXkTEmeFnO4RuOSjYOD7Vp6B8QW0DwLpp0Hw/rrQKotdQkWAvbpcD7zpIGyGb+JTwTg9evMpq2j3njyfxR4U0aTZDq0N/bg3CY8hYBDLA4G5WDgZ68E1E3iO7az1rTX0uexsdTmlaa2gKs8cqtutpPQYU7GIwTgGuf2sVpFmdkdpcfEmPUY5dN1XQtcv4pov3NtazAnbjLZVWDHv0+lc9rNx4e0WyubfQb7VfDN9qEcDeTqukXKy2EsWfImhkUfKeQp5IKnv0q34L8SaPpNjLp+veDLLXbC+YC3Z1VZ7ecADYGPY9RtbiqUUl8fIu9B8a3uhuhYLp0961yLbk/uyJPnX8GYelOnOa15gsb3g34pfDXw34WSfS/h1qF74tvQ8N9G8ZmkebJ3+ZO43AE8gYBwRxXEXNj42vra98RWMWleHrSa5CLbWL4kjYHGzeRkHnIHGai1XUPFeh61d3STxraazIonRbkrBJchcCQs3zKWHXk5Peq+rahrnhzw9LbT+LLLSo9SaOf7DaQebJcOhyAN2fLP+0Pxqa0+Z2JlqZ+m28OkvNeXt1rEd4ZDClykrlInIIYMAQQcHOexxxVfwmkGq3+s6frOqT22sxWytp8sTiSCaaPghwc8OmD165qNJNfvNeVTf3+iWt5EZFl1mf5Zjjn+EJ+Nc1bXsk19dS3rx3TWfHm2xC/I2VYgqOeSOfeuGMpxi0mCR3nhzxHrnhtphpt1/Z2pqDGfMXzI5VfBK7WGCjYHK88YqjH/AGZfwx2mrWp03WiC7QuuLO4GSRJFIPukZHykjHY9qqaDiS1/sdUnkPmILeznI2T7j1Ln/VEdQwOM9gaq6jd2ekzLprf2gYCSywXK73Rs4OJB8rrweRj3FXQ5pe6yUnc6rXJNTvPDB1TU9Nl1hYt2/XrYf6REgTaIrh1H7xQdpBkAb0Lda89v9ejtdNhhvLWb7TA+YY/Lx5Z7ENnitWy8SNZy3p0rUJorS4ga3u4vLK+anXB7EZ/KuI1G/hvLqfcW5YbcnpXowpRkkpI1s+p1LarqOtx2msK8xFjbi2WJI/kjwSSwwMEknknmsi4aa/vRbW9va3rswDrOpkIc9FBB5A7mo7KJm037LaXiEuctHGr7hnqSB16VatNZsvDzSWsOnSXdzGMNLvSNgT2wM5qvYqMtB8itcZr3h7xDaSspsbO0AIGbYAJn6E8UttoXiV4wN8kYxkkyDB+lZ0Y1rW9SjkWGeOJnB2eaWx+JruZbhbMx28rMXQbTk96bvc6FZo5KfR413HVJEJJ5ZW5zTIY9MidfIiDYOdxrau1hF28k8auoOVDDIrB1S8y2VjjXnJ4xSckaww/MjprLXlsirR28hiyC5h4YY7ivqv4X6pdeK9TvPHWnqJGFrBptrwJ5EcqGmdUyAm47RliB8p655+KLDWLi1YtGwY+nUYr239n/AMc6b4b1ttbmvLmxtHt3j1SO3G4uoBKsF/vKehA7mlGS5jnr4VxXMj1P9pHR1tfAtrqWo2Mth9lv4yLq61RSG3BsxlV+WNWYjO0cgYrzrw/HO/haX+1dUmumtNbtNVtLibY6zK8bRTxxNGSAoQghR024PWut1Tx3468Zafez6L4F1SfwtA5lkudaKkzRqOCqSgDdnoADnjpXC+Cp4NYv9RuL64hsNPtrG61Bks7YQyRwxKBvdeMM0rKgTIB2t0rWb8jCErqweEPDB8J+H5LbWr261Kxv8C6XWL1rbTbSLOfkD/PLMBjHlrweKr+Er7TtH8YaDNayCKazv0NtHId7+Vv2zROCM8qSc+gHHWna/oPhLxnpen3fkX+g3w3XFldSvPJHc2yASOtzG+7yXUcb1ba3B6EVk+BvBcfjye98WTXOq2tit/KbRrOKLLPyxJaSRAu0FPXJJqKkXy6bluPMrH1/d60LaYofEVlaR84WFdygdvb8qzdT8UaFGjf2j4nlYdyIlGf++uP0r56l8N+FYohp902r61qLSsd9zr0r59liso3A/Fvxrl/EEl5oFsZ9M8OiJEfaQdA+0Nx3L3krN+SCqhIhYfTVn0Xc/Ez4dW8mP7cmuHH8LXqr+imsTUPjh8MrV32w2U0kZ+fzXeYg/TFfMl18X/iLE5t9N1htNXsttpkET/kqcfhWJpEGsavfXmo6rBrN1e3chke4Wylk3uepYKhzn04rXmvuyVRSPrOb4728c1jb6f4cvg1/IIbNItIdTO7cKE3YzmuV8U/tCeILJLKxk8N61DNqOY7VXSOETsGKMq4zkhgVI7GvMPC1v4ygvtKvdT8C67qFzoz+Zp1+Fmtnix90HzBtZB2BUEdM4q3G2uaIEXw9YWWj3AaaSO/8S67YvLaSS/fe3XcPLJ55wxGcjB5pNlqmuxt6l+0J40kvV0p9G+z3iMIGjmuMv5g4IxkDNYvij4tfEizgEtysFpE5KoUeJzn0IV2wPrVXwPpvhzwnqMOtTeKPDk+uKrKbiPWzMsZPUqkdtIdx/vA55OK6zVvGOk6xp9xpsp0bUluU2SxwaDql67+jBmaJdw9QAaV12K5Dyub4ofEHWgI4tdW33yCMqhVDyCc8DdjjGfXFY17fa6+rWdxr+p3N4Ydwi8x2YJuGGxn9a2tS+FWsTJGfCuk+MNSmLDP2rQxap/wE+YxH4irOlfBD4oXF1BJqHha/liRstHLeJASPTc2cflV6DWjNDwTrFxZ6feabpOm6DearK/m2kuo2yyOGwN8UbMcKWABAPBIx1Iz3XhnxB4lh8E63Jqlit5q8elSTW7zW6hTcG52NFs+UfLCcbCO/Subn+CPxDmulm03Q9H0ZMYaKbXBMD755OfXjHtXYaX8KfjRDZop8YaFp4P3X+2XDN6dVWohePQuVpHJ+NNf1W3+H0+maxcalYz6wiRW+j3dwskdtGHBMgZ/3kaN90IxIGGOcAV6NdMDpWkxq0ciLp0du0sUu+NmVVzsdeGHuOtVPDXwI1qx1j+2L/wAeWkuolWCyW+leeUJ6kedkE+5Ga2fE9i+ntBZ3ExupoAY2uCoRpCnfaOFznoMU68ua0rGmGVpbmLE2fL53ncVO7PY9cYx69MHpTopCRgY3dv3Z4HPXn2pAxJ3MxZlwcN98D6+4NIoy5EiMuPkwnBz1Gf8AGuZnoIPMvP7x/wDHP8KKX91/cg/JaKQz3r4afEjw58QNJbUPDd4fNgA+2WE4xLBn+8O49DXUuYTAbqBt0PfDZ2H/AAr85vAHjHVvBHiy18TaLIxe3O24gJ+S4iP3kYd+K+9Ph/4r0nxR4UsfEWjjGn3qEmNuSh/iQ+4NdB4Eo8vobzTPjrxSfaMfxVlT3ShvL86POSQNjMcfoKZ55/vE/SIf1NImwzxzo+h+J/D8uleJLNL3THZSyu5iKsDwQwwa4dfhn8FrBd9xodhKi977VJZQP++nxUfxcufttzo+nwyTSNPdQW4iY7cGRyrYx14HFdeng/wNpdw1vD4W02RYgI1eUM5OPXJIpm9Oo6a0djlRd+AtAvTb6DqWnaFaFBvt7OUxIT/ex3Pv7VrNpUMyCYb7pZVDQyvdMVkBGdwwDxiunto9DtW32eiabbP/AHorNCfzNZmr6jHHqTqsagELI5DAc9BgEgD8K6KMuhzVfed9zB1Dw3pd/ara6tZRSRt8wEcjo8bdjuGCD9K5K7+Hf2a+8/RvFmpQgsWaHUFFyjZPIDjDr+uK6vVNWVXGY0SMk4cyhifwHSsS918q22Mrtx1p1acKmklc6MFj8Vgm5Yebjfsc5cax8SfA08c5tVvraaTykksyt7Hk9AyMFkX+VbcPxT8V6aYrvWbnw7aZkytmtuA7xj73yh92cdPesjVdSlvlWO4xJFuyULEA/lUemSaZp06y22l6YjH7zvbq7fmQTXnYjCVeZeyqcsfS59HHiVVqb+tUVKfdJLT/AD+R0vg+w0rxPfPrn9uQ6ZDISJIoZVVgnmbgO+BwPwxXc2ln4E0eR501a1WVfmae7uDJKfoW5/KvPV8SadfXyWryxW0zZDCKABZAFyCMfxcY9+KPCPiTwnrPmXGk3dndiL70gRvNU5x8wYZFWpOCtufN4qSnNygrLtvY9Q0zxTZzu7eG9I1bWWVeJfJ+z259hJLgH8Aai1rxB8RNsUFrpXhjTZryQQW3nahLcOGI5JVY1B2jJPPamaNqd1JbeXbq0wP8TS4UfXPNXNFkn1TU31SZreNbQm3tj5Jbaf8AlowJI9l/Cj2nN1OaMmtEeW/GPxt43+EvhezW88a6NJcum2K0s9FJkKjq+6SU9/1NeN+MYRJoj32saldauJXimlN1HhjLL/e4569D6VkePvFo8dfGm51G6tY54I5vKgMrNgRq2EAUHHOMn61f0y6bX9a1LTby0Yw5il3AfLwxKkd+2O1Z15Ne6jraukXJrSSzs7bSdP8AONuo8wwWy7WDdeNqk4B9agtLO+1HX75m+0+ZsUz3LSbs7sYBHBX0yOmKXVvtWoX19a26QOLBkdZJnaEKcHPIPrR4NeS5lF3DBDDcrAY9/wA0gznpluW78ivKxClGLmtCSl4a8Sy2Or6r4d1e/s4ra5/cz6bqSjdJjo0cp+QSL/CWwfetC5XTrrURH4l07UIpLeAIJQQCYRwsu2PhiOORmo5rPUG1iaW60e1u31P93JFeIGB8vkYY8rkelbMv2s6DZwra3lm2jRs9m0cqOkHzFsfN8zLzgjniopYqUra/kD2MqC2+1W09pYaoTp93bkxx3DCQxkOOjDoe/IrB0jWbHw/qBvdS0G31fUY5DDJFejzMED3+7ngg/lWtqGpaTqFwutNc2FtNNOsRtrRSXU7MhxgDdl+MHGBjrVDWSmleIF1PUWuDHqG20v0cAsV5KvleG/u4Ht6V1q7M1c3fBnhy6+IviKzbxV4hsrfT3kZ00iKVvKhOflRuflU9NwyRXC3lraWPim6sNKEEgeaWGOLzdykAkFN/8QGAQfpW1D4Vu9VsjrFzs0LRY2x5EfN2+eAzL064z3xzWLq9j/Zd0tk6w+ZaIfmjwT6k5FS0uXsXJPRhqd3ILQ29wkDKMBVtpN5ibj58evHIqPWLmOK3sYNUvfPRWVz5AGY0J6YOeTnPWs2xW2uXBWYMN2FffhQT03e1MhGnIZnu7EXjI5wY5jEWHoSOCO4qaf7uSdgKPjQWNnrN0uiXF1NBLj/j4RVYHHP3RjFcnceZbzhWbO4A5HrWz4pYC8jljeZoXTcgd8svqM1gZZ5CzZxnvXrQd0pHRFXR0VpN5OmRtBf3EV7M+yKK3kKlx33HsKgsnWxLx3CRmTdkqPmI+p9adHfCDThb2dhFHI8ZEtyyZkYeik9BWfaN5X74QyuQeWKnb+dX1uUjtPB2oyC8kldThUOxegFKs0mpeL5QRmOBRIR6k1keHbyaW7lU4wVI9gK1dMm+w6il4wD7yEceo7VMnudNPY2PEAj8hXYBSe3tXIXckLFyuD6V1niWRZ4d5GF6cCuC1BxHKegAJrm3O23KMZ28z5cYrd8OXklndq6vKmcDchwR6GsGAedHuQf/AFqtBp49QhslGZGK5UnGc+9aQic9TY+1NX+I2m/EL4eHwrfW89lLrmltG98s+1YZRwMjrgsuevSuC0P/AITDQtKuNQtdTtfEhhkFvcNKs9vcM42kcsMEfIBuAO4Ac11nwg1qOx8F2ml3Ggz3ctspjmWzuYWkjJ+6Sj7d2Rk5z2rY8aavo0droV/Y2F7pN5b6rDFcGazktTIjDB3EjZ97HOa0jVduVnhtNM8b8T2PxJ8Y6k9hc6GbPT9RPmX1xpt6LmSVVYDEkkrjOMfKpIUema9K0HwvqkOkWuj6D8Kb6TT7WMoj3+uQjcSclmVFcZJycjBr1/UNC0TULuGb+xtOuFCPlJIVQOzYw+9e+BjOD1rzrxB4T0rTtYMd552lW8ykwyqdyDbjcWKkPgZySrrgc0N3NI1GiJvDfxAaGOIeF/C2mQxMSv2vUJ5zk4ydqFAenepZPAvjy+jVJPEHhu0G7dm18NiYg+xl3/pV+6h8V+GYvMXxB4jsrbaCtygj1W0QerJIBMi/8DI963PCPiLXNRszdapq2g6tp+9oV1Syd7ba6/eV4nyAcdw34Y5oVupXOzmLT4VeL3DCX4meI4geo0+wtrQf+OqDVj/hSq3UYXVfF3jjUcdTNr0kYx9FbFbuq/E3w7pWrQaMkV/dXNzBNNbXEUZe0lEYOcSJkt8w2naCQe1Y/hLxx4n8baRpkljqGjaDdJuk1W3DrfSYJO2FY8hkOACWbnk/LVp+QudkVr8AfhsD5l5oLXrj/n8vZp8n1OSKdpvgf4S6bc3EGmeG9CubuAHzbe0sBPKuOvBye4rai1mW61NNL1cQlvMzbu7kHcOQBzjPejxPa/aIhM9uLhIsMyliqBQckttIOPft1rSNmS5u5UhuPCEc1rDo+m6bawzjEjH7PbOjf3dsgGffB/A12FrZWSKITJqKyY4SGQJn/vkjP4V4/wCI7TS9c1WWTw3r8dnqgBaXTmmA8/H8PPDjnr1FbeiQDXrSOF767s7m3Hl3WlXQRjCwPBDABsZ5Vh24rOc7fCHMzqrvxJ4Ds7pbTVNZSxuHcoq6g8kG5vYyAA/gTV2KfQplEtrZrcwngOq7lb6HPNcLJb6rpMk9vPZTSwSH/XbRc275/wCekTbj/wACAzWNa+XYSCeydPDdyzFUubX97pVy392ROik+vysPSs/bpfEPmPVnnslP7nTbdPrEc/yqq0qK7ssaxlzliEDZOMehNZOnXlw1wmn6tZiy1JlyBG2+C44yTE/Gf904I96vhh/DH+XFaxlzK6C5MJ5cEGSUjHQIwH8q8y+IUe3XZdqyY85nPYfcGf516IcZfge+SPT6etee/EbeNSlUZG5zn5umY1/LvRNO2p04O7qM5fjK/KCAP4jx7D6/ypYt3m5LyM+Qc+o9j/k1EA2SpGCOq5xg9KfFknb97PXaw5P+7/ic1iemkGLr0k/Kiovstr/z1f8A7+0UxnzZbl9s7NG6GA4lUqfl+vpXvn7HXjIwarf+Dp5NtrdqZ7RCekw+8o+o/lXmnibTIddga5spGa92j5/u/aFHZvU+ma5/wVdajoXibTNa0xlE1ldLLtLgMCDggj6ZrU8eS5lY++7iZEZJQwbccHnoKal9CVyWA/GvG5vi14ZQMLjVZZmfnZFbO2w+mcYrH1P4waLbI32WG7uyOgC7AfxNS0YqmztvGmpLJ8TfDdvEhbZqUMhwe0aM5rvL/XI925YpmJOT0NfJ+rfE++vdfj1TT7dre9gD+UqjzWj3LtJx9KqW3jH4leJ9Qh0uC8vZnuX2QRQusLu3p0zTL9nc+rLjXEjCvLJFboxx+8kANeb/ABY8aaTYWU632oxbXngWPyxuIxnawI7cnNePWfhfVrrTNQ8S+ItUfTdP0p/s0st07XTyXW7HlBAeW7Yz1qt450PWtJ1GC21+OZ7LUIvMsnkt/KG3upT+Fl4yKpOwezier2usebZIVlDqRlWByCD3qCa/dj8uTXlnwk1O4tr+78NXcm9Y1M1ruP3FBwVHtyCK9H3dsir52JRsTG5l/un86aZpT1OKjkuH3bfJVPoM0iO8gJPOPRcUXY7Ebfbxf2k1pCS0c27eAuT7ZbgD6YrB8QXXjnRvGs15aaltjsrgG0Vr+GOEJ1w0e8AggkcjNbeowq0YjkjQ+aDgscYPT+tY2s2Pw7uNQ+36trVnbXIiWOaNWAY7QF6gE549K56lOMpKTLjFs9Nsvi5awWNzO9uFuVt/NnS3mSVQ+MEqQemTVM/tJaDa+G30fTtF1RLlYGjikliUASEH5j83qc15jrP/AAqPTdM8uO41i6t9Qb52tZvmbZ7sBxk1zV0vw81TTpU8M2/iu31GJtsbXjxzQyH0YKNwz2IrP2evMhexVxulPpWnXP8AaDxzveZ3xW7TqxYdN3yjjn15Neh6fMul6qlhbzKNlkb67DpkxHgKu76c15X4Y0y+0/xJHqGuaXLDY2sMtyWcEJIyKSqhu+WxxW38PfEUt0uvaneLgta5ZZORlm6c/Wsq0W4tspJjrHWLe+luRcW93PLdK9y0W8EzhW4A6ckfMMdq7TSrrU7u1ivbLT9Lsoo4Wa18psyytjlTklt2eOeK5y0ureO2tNXl1yy0+SGRYY4fso/eRZyXLH5sAcYAH1rrtF1ax1C2uG8O+KtLvr/y2P2eOMRM43cKA4CnHryeaxxlF+ydkNxGXcuqSadcPdal9vkspkaUm8XMJPRQmBg84PJFS+KLhpNGuLe8sr2Cz2bPOljR2Uk8A4OCue1WfJ1mXQb1rzTbSBriNllg8kFlbHDbk4Psaj1u/nvNJXS9R8NqLYxozzwXe13UYPGRxnGK8iEeXWxlK6sclb3Gm2GmQrJHBNNsBlZD5KPtbI3Aj72D+XFS6hZ2/wBlEMrq0EgAeO5mLRcc/I3XPTGDWgbvSr957Swsn0yztYAyuVEkmRjCuv8AEO2cE1y+sTabPoE08KRQ3LgM8cUrbOOuE7Gu1TklzMTaNe/1G+EfkpfyW/mqY1eF8OyY5Bz14rnrmHSbWydbSCUyXCgrKzFmJB5LMeORxgVLpSySafpEl1cKtpeK0GS2cSjkZB6g9OKtR2+lWX2uwkCPL96OJBiQMenHp1qqjVveBNM5TSpZrqR4wE27iSqrtCsOMU68stltcXcd1AFikVTE7YZsjOQPTPFRTm3tNYWbzDaSsemCEkHfPo1aWmaLrHiLWk0/Q9GfVLvyHcrEVB2LyT8xAPXpXQ/fsyrHO+KrW0kb7Tp1+bu2hAyWgEZViOV69ume9cupRm+Xk16Rp+hpdeKI9K1zUB4ctJCyTz3dqT9lYDgSJwcHGAa5+ezsS9xHF5MhRisU0cZTzBnhyp6ZrqhVdtS4yaMWW+2W0ccMexwCCTXXaJfS/wDCP2SyXU/2dYPlt4VG15TIQxbP4VxV378EHpW38P8AUrOO6l0rUmVIblv3Ekn3EfuG9Fbj6EA1dRvlujuwvKpanRz+Hr64sbi8tLTyGjXcSmMt+HarnhTRxcW6S3soZsn5PSutXTV0cmOGOZrOaMSPLJPnDdwB6elcwsy297Ii5VdxxXJOcpHpKnG5b1bw/p32SWRnuC2PlCykD9K851mCTi1MYKA8HHP5969GurzzLbG7PFcnqXzSE4HHSlCTHOmiv4MsLeS9Mcqq6jHyk9frXTzaLY3V/Hb+akGoW53QluBJFnkE/wB4dvasDw5d3ulx3f2OG3aW6GN8ozs9xVnw3OL/AFoR6lcf6WVzFN2DDPBrSCbkYTh7p7t8G9S1LSj/AMJETcajb2sUcN9bRqGJtSWUv7lGww9BuFet3dtH4q8Btp9zdGRpTE8NywB2TROGV8fUc1438KfEU3gm1EkOntqr3sJgaJAx/jzk7Qf1rvdGj8cSNH9h0xdLtxAHWO4XH7vPyjH8RHQE84o9tFTcTwKsbTaPSJbaxWdjHAkLvy3lMYyx9flrF8eafNJowu2UXM2muLy2DfLIhU/MQeMqU3Agg5BrLXQ/Fd5Cz3niiCGPG51tbUodv+8Tn9aytevF8PywWVrPYXd1dJuS8t4gGkHIKNtLbuvQ1vF83Qg6yTWIPDOm6zbai9vNYadbyTR28TF5I1EZYIoA4Vh0B+705GMeT+MtD8O6F8ONTu9Murq8tdYls72C3uWXFu27qoHIbDEHPYYxWhBqt2yXunXOl302J1mllTS5L7e3ythkBB2jaD1IBI4NYHjm2HiDwnqE+iX1vqUkYEshgt5bYqY2DMPKl+cHAPrnnFWkMseAL/T7fRHW01PwtFqbs0aWutfaIFYZBAinVtqZJyVUDnBNat/H4ahmtx8QvAF54T1QjMWu2N5LcW/s6zKSRx03A1z3wY8P3Xibw9rCWurJDLHOoaxu41ms7lWX7zKRlW4xuFdj4Qk1Xw9q8+j2izW+wET+HbiQyxSoer25YncP9k59s1y1cRyaAc/4kk1/R9Z8P6xfahD4j0Cyv0uLHW4iNsqlGXypnXIRvmHzN6fl65LdQ6xYraAmyu5lz9musATDuoIJDqQfvKT1rmx4S0u5c33h+d9Nt7tGS5sWj/0eXPBWWI8evT61maImpeEp/wCw9ctnvfDrMFtp5D5gsZfQN1Cns3Bx7im680lNLQiSOd+Gfh6wsfGmseDPEuj2eoQzxLe2ZnXcYxnK7W6hgCQSD2r0uLwuthNFNp1/NmAFIUuCX2J12b/vY+pNZ/inSmj8Q+GfEVj8stncpaTyE8SW8nygM3sSOT612Esm4n5SpBwQa6LKorkxTuJAzMoMgCv3Gc1XuLe0eSZmt4X89dkylRiRfRh3/Gnbl3fex6Ux3LHgAmtXtZmhHHDHFF9k/wBZZ/KYoZMt5LDptPp6dx2NWdxZi3Uk5P1qBfPcnMaIB2yacqSZ+Zl6/wB6lCKWwxrDl8xkH64PqK4L4lcagx2874+CcclBzkn27V3IurZd+d8i558p/MBIHYgDPHX0riPiNtkuXZclGMTIG4BOMciqqL3TqwX8RnJfxM6kdTyR8q/hjNN3DAO85OckFc5x1pJfmCpksuOBgZ9MfhVcwxM5l2ZbBCt/dGBkYP0rl2PVuS+ddf8APNvzP+NFSefJ/dh/74oqroVzxK0nktZVG7kMGTJ4Bqhrdqlt4qgu7Urs1D5to6CQfe/OtS6aAy77Pf8AZ9x8vzQC23tnHGaq32y4udHkLYeO8fdxwFCg1ueTYsz2c0lwuRhfrWjHLpWj3Nr/AGhI6TSHdCFUnOPpWi0UMjAQlpD6ohx+tcd8Ut0Nzpc0m5Fwy+h4INAJHs3h/V5/Gdlfabp81jYXVhYu8GqXcYQxeYQrruHOMAdaraJarbaJbeGdQ8daBqkNtfLNbXlvbSPJbzlcEbgMjjPGea4j4RaloMeqx2fiGGO80i+h8m7imcrFnOVZyOdoIr1DTfFXiDRvGupeFtU8B6b4f8PWljJNJZWUUaR3sO35GWUL8+euQc+9IUuZLQ0dbstB0vXrK8sILbUvsji5stJ1WUW4e427TPInAb5uVLc1xXjrS/iXd+F9d1Tx3ZSl2vLeazMUiPFF85Qqm0kjKvz64rc1Px3pWn+FvCNrD4FGpaD4jt2hvbKcNLcTtu4aOX/WZX0yKpePrzSfDtvBoejXmvLBcOLhbHU5PMktFHRc/f8AwbOPWmQpM4Gw0zSdK1SHVbm4ePUI49rKJRt6elaL+LLZ5TsvQfaOINj86ginjkbbcW2j+Sx+9cMQzGui0m10iNRJHZ2W71iAI/D1oubKCZnQ3euX217W1n8s8iS5cKoHqFWujsI714QPO3y/xqi4UfSj7AZlDCRkB64PUelaNrfQaeqkMVYfjUupY1jhXIxp/D+s6rqMdvb3U8FzOCI98fG32NZo/Z88R3Fwdup6cqSOWkmmk+YZ56DnrXZDxm0ci7pQyA8ZAGK73wj4hstVH2RxKbtRuwZFRGXsQcGo9qpBOjKkjyW2/Z6urhIrXVPFFokECttaOAuSTz3Fa9r+z/4eVVS58Ua5J0BWG3QKfoTyK9iE8e5kS1s1kUZCPcPJv+mCKWTWtMtQPMk0sXHaCC1M8pPoFG4/nSckjHnZ5XafATwau5Zl1e8Ven2nU3QEfRam0b4Z+Co/El1oll4Usnsre2SW7iuLi4lR5ycxgtnOQoOB055r0Z9a8X6gQmjeH4rFAf3lxqcaxAKOpEUYLZ+pFYvhfw/ca5aXWt694i1dhqk/mtBp07WsW1RsXcQdxGB69DSdSNtCm7DL3QvCPh5IJJNE8I6WYeU3xxo2fT96WP6VYu/EHhlIIXChlDZEtjaeZEBjnPlpgfWtOLR9A8Pqo0PSNPN1Icj7Qm5ifVpSCw/Ws3V5L/xPqDeGry8ttDs4yrXnlNv81wciIOSFII65xWcpc6syeY4nVvEuk3IMmjafrBstjxyX0drKyy568KPXjNchf+IrLU9OgsFa+gEc6yu1vbfPtHYnk8nvXsl3qWt3Wpz+E/Amq6UWiTZdahFp5SLTF7JkMVLnsAM968y+JPhmbwv4R0HTZLO3m1WXUJFvNWjuGdrhVjY5wQCmcg4B7VxVaDaVkRI5nVL3SZjcBY7j7JGwkH2i3bzN3GcMoz+fFc9daZC2jsYr6JoxdN5Nuz4lO4ZJ29cY79K6zSLLQpvDusasvjG90a9s4ttoj/6q8cAEod2QeT6g/Wsrxb/aja7JN4guNPvtQ+zxw/aLMKVCquVIK9eGGf1pbU/MyktDmms/tGjz6Qm/zs+ZAVGcMvIx6HPcVoeHNbstNgttQksRcXgnMdxBt33UkmOQP9n396Y0MMOu/wCkPLFDGcqyvgvx/eH9KZozaFoWo6v/AGk1zJ9sgEmm3aSEG3k3/ODjkkr09ayilUpvmYolXWWt9UvrtodMWK5l3XCacWG4Kxydue47GluV1bRNI0PxBoGrJpco80RnzFM0eRypQcgnGORirXjGO9urSx+36W+n3Pz3FtePD5dxLG2Nu72GP1rn5/Mm083U1sGlt54vMnZhh0YkA7Scnkclf0rqoq8NFsap3Oj8Tal4S13SJ7aK18Qa34ru/Jk/tq4vP3cajBKmPooHT06dK43xlfXlxqL3V44a7W3SAsqBRtQbV4HfFdO17pCT2EWl388b2sSLK+nWwd1Mq/vCWH+sAI+6wzjjmuQ8WyEv8u5uPmZk2EjPUgdPpXRSWpRykpJGeeagXrirEzFv4cDtVccMa6kbo9A8HXWpatpL21xeXM0Vsw2IXJCjsK0pGVnCn7+eSaq/DC2b+xJp8n94547ECjUpTHctt555rlqK7PRoyaii6SwjKnH51z+uTmCPcoBb0qw18fUCs3Un85AAQTms1DU6nIXT7uZly0WKm0+dG1iJGZYm3j5iOBVBLiSFdu3mu2+CGlL4h+Jmj2cluJEMvmzZ/uINxH6Vry2OWpJJNs+jfCnhe60uDQZBrl5AbqFreVbcJGfmBdQHAyckd66S50iztbRLj7ZqVw0bqTHdX8jLKM/MvUYJXIHviuZ+JHjO1+G+t6WG0m91G2v2lltoYMAQyKuGAJ6DDZxWV8YPE9vc/Dex1nSpCLa+uVSQtw0Z2lmjOP4hgfSlGmua9jwZO8mzzefxfHL4u1L+2PFOrXXhnQ7/AM2xtjIfMu41lA8orxng8k84Br2TwjrXw78Qzp4k/t3+ydV1BVaPSXuxam2QAqojwFPP3twPOa808Q+G7y48efEKz1Kaxt73VPC66mRbxbkH+rcIoPQjywC3fmtPw6t5qXwK0W81Wz0nU9GtnKyxS2hFxbxiQjekwbOefTA963lPl1sI9Uk8JNZRyT+HfGHiPSJZD5i5u/tcJf8AvMsoYnt3HArnfEhvI5baL4lWFpqNsxK2/iLSoDG0R9Jo+3PvS+Gbq+8EalY6Tf3p1DwrqbkWV2TlrVjyqngcEEZ/SvSNm1XjG1kfIZWUFXHoR3FZQqqvB2dmI+V/Ak2oeG/G0rpe7ZLe7a3DqcpPEzYBPscr+dfTktppviGxtbmVSs0R32tyhxLA44IB9jwQa8u1PwBb3fjjxHaabCLT7PbW93bRD7jGTduQnqoIBAP8OQe1ekeEYbmy0mL7TuRpR5jwMMlH6E598ZI7HOOK54U6ntbS1iwL6LNvJuTG0xOXeMEBz/ex2J71O6JJG8UqJJG67XR1yrD0IpFdXbd+dShQa9CEEo8vQCgtmbbT/sMTs9mAFSNzkxjOQAeuB2zV5G81j03Hk9qGXjBphO0FgwDDoSKqMVHYEtRSsW7GFdgcEAZpC3G3y2A6Lhev0pjShlDwmNmC/wAZ28/TOf0o/eKgzKEyMqyjH69cZqyhqyFgDGC65KkgZAPofenkHYGdY8EHG84pIwPLQNCuc8YP8iaSLKHLuEODnhcn6/WgVhFWVSFONq8beBj6Adq4X4kxIl0yxkY8qLJB9c813xZijFnwDxgADr9K4T4kOZAu9sHyYsnOcYLDOO//ANeplsdWE/iHFTH5gzZx3A6/hUZbHJySo+VjnK+ufWpJz+6VTlAD/Een6VA7OxAJ4zxj171yt6nqND/MX/n9j/79UUu1v+fc/wDfo0UhWPFNXzDIqKqRZy2xM4TPYZrpvAmieHdUiW88Va7BplpASIt92ImZjwTwM4rlooLvXdeS3tBG1zcuEjV3CD6kngAV37fA3QJJVn1vx1p0LcErDMjDPpxuzXSeY99DXmn+CumoUuPE9hcDGGaK5ubgj6AYGa4bW7j4PSQXMF3rN1qVqGL2E2naW0V4rHs5kfDr9a6xfg/8OY8rJ4ru7peoMURUZ7chBWxovwy+DcJWS4bUboxDJRd/zt75fH8qLhys+e11ax0/Uphp0kslk3yobmMI2P8AaUEgfnXo/gf4pLp1sml6jrCPagFY4r6y+1W6AjGNwYSKpHbJFenw+EPg3B/q/Bck/vLMvP6GrsFt8NdOO6D4e6HGuDzLGZCfyAphucmfiTrGj21lcaPpugPpdqdsf9jgukanqSWYvF+AFeaeIr6LUfFt7qkG+G0nbcC07SnJ6ncxz1r3VPHmlaHol7qkPw7TSLMxYW6WziAY5wAfnY4/CvnTxbqn2/W7m5kjMdzcSb3hjhCRop5xx14x2oJUVc3LS70WG1e5On/bXzgO5JCmtea+kvdHRrG3EbE4wpxXANdtHYhlW4EcjFeBhfqK6v4f3ke9bWRiF3ZG7kmonornZSSbtY7rw5PdDT41mVg4GOTms3xVe29uA15dLAc546mthbmO13SyfKi9zXmHjnWbe4vZWjBmy2PnHT6Vxu8megrQiPPiK2e7ZYLkSxg4BIxXR+HPHl1o+p28tvGsjhwCzHjb34rySO4bzyqxqM/dGO9djqPhvXo9AtdYsYDMqJvuVT7yD1wa1UGjmqS50fYd/Z2Wu+HRqekbWneBZIjG+VVscqR79Kt+B7+wvdHP9n2sdhcQ/LdRRJsKt798GvLPh94jvNB0TSdQy09jdRrHcELgLN1wfQ45FdD4uurrSdZg8b6ExawuAI76BWwCT3I9z19DXnuty1G303Xl3PI2Z3nie5uIdBnhs5nS6uyttDtP8bkLn3wCTVqygt7PT4LO3iWOGCNY0QDIAFc3Y69b6zHY6gnyw2rNI/rG5UgbvpknNbEDtLbo67HDZ5DfeHrx2r0YVIVLcrKb0J7m+TTI5b7yGmMalsIcEenHfmuY13xR9h0lNNWCcX14jSXd1LBmO3U8NOwHbso9a2LiF5Y2VAqErtIChgfzrNk/tyy8+a3a0vryeT5opXEXyAcID0AHv3q9CNGtyvoegeErzR3fS7G32rlTeW100UzHqzuUYHd3yRXmPxNbUzDpN2dU1K/024nuFtk1GQTSxQqoXzNwAxu5xnPFen3s/h5tPSz1O3j0fVLlgg+1x7S+TyVlU7WOPxx2rznx5dWV46yKk9zZW6PHE9/INuzoWTZjjj+L0rnxMuWF0xWdjE8N+MP7L8A3HhuKw0x4byXfFNLMyyyruGccbG6Vk+MprJLiK50/T5tHuZHe4ljNvsjaNxjy1ZeOnNa0d9BLoUWg3trGLSGLEC3MQK465B7VB4/0nS/Dvh2K30fU7m8t9ZiR/sfmEw28mdoIByRn09q4qcnV0Jin1OHNxeTvHFHb/bYfIDPhB5kchOdmB97A/iqOF7i80ttXsyVltpBPBHJb/IGBAxnrnk8Hiuksr7wX/wAK+ttHsbG40vxtaMRHqCr880rEmTEg46Z+U8il8Oyah4f0m8juLGG8sri2S1J+0ZZQzB0faOS7enrW06ai7IbQ3xx4kuPFFtJrGtNObxrSGOB7e1UxRkNyrkn5Mj0rkP7P1KTQrrUIrcS20DRsspZcxyM3ygZPRtpBHtSOtzZXUtgkN3BckdZJCVkt3A2ApjHHJ3e/tWiFht/C6WKRXsF2WYXIRxJDMDkqzLjKle2M9zUcrjbUaRJeSa5eXZvrXSLe3nYK6uJFUuq/eCIO2P5Vw/jC6kXV596YWVVeMEg5UjIPFdHax3+p2X2catb20UcLvJJJHt2ouCRn+8emBXB6rcx3UoZckhQo46gV20Frqax1ZQuJM47VqeEfDt54i1SOCJHFsGHnS44Vf8a9F+HHwb1LUIo9Y8W6fe6fpz4+zxSIY3n9/Zf516dHp1hpym1sbSG3ji+VFjUAAf1+taV6jpu1j0qNDmV2cp/Ztnoulrb2kAjQDAGP1rz7xNujnJj79a9V10CS3kUtzjj2ryvxBDIk7biMdq5YTcmdnLY5uaRs9KijnYNtyKdeK4c4xiqscZ3E8mujQ55N3NaOCWWASuoClsA+tfRnwB8O+ArfT4bqx8XEeJZFVpEkUJ5BHOxUb/WDPU5yfavJPh1ZWesabc6HqTMsVwMxSIPmhlxww9KwvFWgax4bvvK1BWLLzFdQsQrjswPY+1FrnHiHKStfQ+pv2gNBfxJ8LLqSF459V0eRL2GO3JZpOdrqo+9905x7V5T4d8L6PafCW61rxJb6uRdt/wASkxQH7Nby7vmZ/mHzuqlc44A7muR8F/EzXtLu4INW1CS6iAPk3I4liIHAz3H1r0i68cN4v8KXfh2/uE2TBZIHY/dlU7lYke/X2NX7rt0ODkaPYb/R4J/ixpurLbrLZ3/he4s5CBkMoePaCfTa+BXP/AKx+0fCSfQb5G2QXl7YShuyhyP613fw5vhqPw+0K9uoQJ1tjBIVHAZDsbHsdoNO8I6bFpZ1mDyysd1q0t1Fjukiqfz3bqqLuQYPgzRbXUvAs3hvWIlkltJGgYg8qVPyuD2OMVqeHJ7q1km8P6qS15ajdDMR/wAfEPZh7joa2Vs2tNe8y3jfyr2HEjHoroOCfcrx/wABFW7m0gulhkk+WWJt0cgHzAYwR9D/AIVjTpODAzbe1jTWbjVFj2zS20UG7PUIWP8A7NUzb5HzIwJJ61dj0+PeA11cfN0X5f8ACnfY7cFQWlGcbScHNdC0AzH/AHZ7E+lEVx1BU8enOK1Gs7fzChnKsOo25/MVWns7OM4N2Y2xyByWHqB14qwK8s8O9dxzkdN3X/ODUdxGsznkhByqKckNn+/9MdKriJ1WRraVEZifv2rZPuTuU49v5UsDX4gBmaEKeR5dsYzj15ZuPxqlFvYTkkWfMkEpZHcc8Y6LxTPM5JTLkjnGTx/L9aijaN2+VpWYdTjimTXcEALXDLCvqzBRVqLW4OSLAaf/AJ5vH6Zfr+HNNkkzwyAj3bj+VZ9l4h0W81JdMs9Z02e+cFlt0nDOwAycD2rTGWPOzNDRI1ZHX/lnAR6byce4rjPiNhYVLhD8iHCgjPzH0Oe9dgQOeQa4/wCJK7o1HPMPGAD0b3qJ7HXg/wCKjh3ZsqhRuvyqUbBH1NRfJtDDrk4bcfXp04qxEZJMN5kjr05ICR+oGeeagyxGAz7sHkDp/UVytHrJsn84/wDPS4/P/wCtRTftUP8A00/OilYZ5FovhnULlEeKzuXyeGWJjn2yBXc6N4H1jyE/czQg87du3FfRUVlGgGyNRSG1UOT8mfetro8rnaWh4vaeBbsriS7ljPsc1pWHgeSKT5bmc56k4xXqn2cE/wAB/Gla3wOCoHsaOYhzkzgIPBrK/wC8nJFadv4RtOA6xzdish4xXUldvB8ogdt4H9KZNCJo2jjjjBPXEuf6UczJ5meH/F34f6dZ2mk2fh2z8qa6uZHmXztyGKNSSdpJAOcdhXgWtSQx65JcWkjgTbSGY/MSVAbP0PGK+sZNFXxB8WdRh+2T2cWi6UkKTwP9yeU7mOMYOFC9fWvkzxElxYa3qNvMN032iTMrr8zruOGHbnrxVGsDV1K6lmsLQ32oO0CRMttCqcEDgkit/wAL6Zb2c9lcNw0sKu4J4BPNc7o8mnarp8n9o3SRXFpbvsz8uV2nH61b03VjJc2cBbKtaIdxPp2rnqXPYoRp9D1MyWtxHtkVHRhyDXGeNdLsrgs6qintsHFWbeeQKWR/lrJ1K8PKu2SelcsW7nTyrqc/b6db2couG+dicDjgGu/uviMvhnTINL01obzUpcK4iAIGexrgsNcX6Ru37rOce9Xb1tKtGDKsXnAfwgZz71om7+8ZOKS0R7D4C8QS3UF/pF5o6NHKFa+sBwMkZDof4W+ldBp18mmyyaXqDSXOg6ijIGYfMFPBz6SJ3HfrXI/Ca+/tTTLy7miQ34VLdWA5kP8AD+PNd89k1xC+k3kZkEo3T84KMBw6ns1ceJot1OeL2Pn67aqtWMO3vLvwVrs1qPLvrOSHapY5W7tm6OPcV0WheKNP0vULe0M2dMdN1vOTloQeqMO654rMg0qG90G50G/vkR9ObzdM1JlGEJ5aF8dAf61y0Wi3smmWN+2yO2vZjC+W5tZQcfMP7jcYNcnLiMPLmpq8XrbsZnvE27HyxOUHVjwD7j2pLY4LhvmRuqmvNvAvjKaw1A+EdZYJmQxwO7YkRx/yzbPP0r0S9YabZ/ar6ZrSEttDuM5PpXtU6iqQ5kSGprDeWE2n3kMNxaSKVkikQMpB9j/OvB/FeleVeT2/h+CSfS1JRYGfJU9wCfTtXq8l7P4gvZrHQIVu0iTbcXPmEIM+w5J57UW3gHTUu9G0vUJ5LpppXke2EJhgddhzzksx6HJrnrQdW0UUnY8l/ti3ufD+oWNvp0mpTpbqQsMeVjOcHzM5Kkf7P51y8lrf6h4js9N+ziOC3tjLIxlyu8YxjvxXp/jfxf4Z8mfw7pmjPImnyGCK+RBCLdwfmMeDll7HPWuAfS/7S1ie60+4nid1BHlK3myHHb24rCbjS+HctPS9iOLU9P02yk0u/wBPgv7TTpJZItp2xiecg7pnALMq9MfhUmo6Wuhzy3mj6hperyyxRThrdmCSKS4kjVyMw4xhV6nFM0rVtW8K+Zeabb6dqUWrQfZpUmts7MHJZ0JAJzxzSx3WqazqVrbaXBDLezqbWGAN5AGMkjJzkcnHbPStIu6vJichnjW2vrqTQfiNJbyTaM+dPazjmUzpEFwOB/CG6Z5rAuWmbW7XS7Z5WluFHmfuyCJOwY9ABW5cR6lpbppN1p8MF2UXcrxGYk5OAAOAc9hjpXSeD9A1DXgJLi/1S3SGcm4nQC2V/l+6qYzjnnPpWjqJ2uit9EeSajoniC91+fRbayu3uWlywQZXZnoT0APWvWvh78IdC8J266xr0qanqgTcsbDMMDfQ/eYevSvSDcado+mSWmn28WD9+Qr+8lPqx9a828ca/MInXzT9AelaqvyrRHoYbBSvzSZ3P/Cf3Mwj0vWZvOtXbZDIcZjzxj6Vz+uW/wBjvzEZN8co3RP/AHh/jXjL61PdSBZJOEPFeneFtSXxF4cNhdTEXdsAI2HYdmH8jXTRk8XD2M/iWz/Q7aj9m1JGfqcLEMMmuK1/Rby6DPbqGKnkHvXoTzYhkSaNRPE211PrWBqWoNEGaNQv8q8z3qcmnubK0ldHmF/o2pRxl3s5VHXOKyls7g8eU+RzXZazrF5M/l7vlzis+PczZNdMJ3RhUpm18P8AVYdHkFtJabnlPMmeRXqNzFZeJtN+yzKqnbhHZc7TjHI7g9xXktlCrSq5XkGvRfDMzRxDkdq1hZs4qkWldHlHjXwxd6JdS/uZFt0YbgefLz0Oe6nsfwODVLw7qssFzFayHJzhG6V9A6xZQ63pot5jGsyAiJpBlWB+9G/qrfocEdK8C8Z+H7jQ9RaLy5Vg3nymccqR1QnuR69xg1ry3eph5n1D+zd41SVpfCmqyfNIzS2rOf48fMp+uM/X617aDENitJgL8w288fSvgbwZ4gmhure8SYx3tpKrEhsFsHg19teG9Uh1/RdP1a3xsu4Q0gH8LAcj880Q918py1I8rNv7TaEHMzMMgn5DjPt6Ukrp85GHIBIQqfT0HvUUCtJG6wbJfKb96p4KHhlBP06fWrDRx+aWDRE7NrAdB0xn3x3rWyMxhupM7ITbICoIUoTuyezf4Cud8ZeLm8LeF7zxFcWjNBBtUJGpO9mcKMsenbqBXRPKjDMF0jdN+/C/TGcVxnx1X7V8G/FcW9ZHFos3ynPzLKjfn1q4xTkho4af45W9wnmXFrMq55UE/wAhxUZ+NGht8riaH3UH/Cvn9JFZOXGD70wkA/eX86h3izp9lBq57Jq/7RmiafOyadZX9+68Eu+1c1x2s/tJeK52ZtN0u1t2J/1kmZG/wrxXU5At7LH3LnP51FFb3M5CQwzSn0RC38qftJdBeyh2O/1n41fEzVC3neIpoEP8MIVMflXIah4g1rUCWvda1CcnqHnYitHQdLWHT9Qh1Pw0LiedALa6ub9rVbVv723+P8ay/wCxbWH/AI//ABFYJ6rFulP/AI6MfrSc5PqV7seht/B/V10j4q+GtSaQqI9QjV2PXa/yn/0KvvAwvHcSAk5DGvz5tP8AhHbK5huLabUr2eKRXUxwJEoIOQckk/pXv+h/HL4ka1qNk1n4DkuNP85PtE8cLu0kecNtbAUNjNJO25hVV3dH0SPMYhfWuT+I8Mn2eJuR+6cZAz/EvatU+IBKwki0XUSD64z+VY3jTUxc2cYmsL21+Vv9aF+YcVb2LwrtUTOHDOrEbmZAORnbio/lZQwRs/wndgE/X8+KfKVKABg3ABwo6+vBpk3lZyM59wT/AFrnlc9P2sSDyf8AZf8ANqKd53+2fyailfyD20T2n+1LP/n4I/7Zt/hTW1G3JyLhsf8AXFv8Ku/Yrr+5F+Z/wo+w3f8Az8W8f+yS2fy4rQ8rmM9tQt1G77QT7CByf0FDahGRkGY/9uzj+laSWdwh3SXSBfWKFt36mkeKPobiZvqQlAXMmTUIw5wsxPoxC/pTTqrIjvHEV2KWZtu4AAZ5zgVueTDsVIoHaUjJ+bIx78VmeMrRJvCGrRqjbvsrDHQGixJxXha1mttFvtavYWim1q5lvZ5JsL5UfRMj0CgV8d+JL2W61O4eSfz1V2SN+2wMcAe1fXHx41FNF+Etvb25Ju720WFW37tsYUbsc8DHFfG0+MYx19O1Cvd3OiK0Io36qO/Fd4tuv9i2l9HEqDy1AOPbFcQltMoSRo3VWPykqRn6V6PaMP8AhBrdlP8AqxsIPTNZ1djtwjs2FjqcSRrG3PFVNRkjkYFc1gu7Bjknr2qRLhlxk54rm5bHoe0uiW5jVpVLOyxggtjvSyJpjy5WBgp77smiy+2Xri1traS4lkPypGuSa2oPBviYxqZPD2oKD0O1QP50+eMdZOxHOurPQ/g1J9ljE8NvGVWeJd7kgqBycY7kcZr0bUNYiXVZxHKsaxbiB94Edeayvgv8P75tDRtYmFpF5mWVcM+7HIHauyGj6bba3ptwzRix0u5le5nZceZ8rElj3I4AFcUHUqSlL7N9Dw8Q1Ko2jh9GuLPU1OsavqkPmRqzRy2RXAc/wFDhsEcEEY96seI7n+zYbS71G1mm0++YLIYYkw+BlR5hB8sg4xWvry3eswX2pSaeyGRx/ZNoqjdsB+82fUc03x1pdrYeH47qFL1IY50eXS7hxscdGPByp/Q960o88763RM4KKT7nPSx6Prel6zeaIU1PWpki3C8cvIjJyAT1Vug3Dg102l+OL21+yTeIvDkkE1xD5cd47Ep5y8FOcgH+dc1f2OixW1w3hzT7mfT9Pg+0NYXRMd7Yk8l4JBzJH38s5Hpir+j+KNmh6ppJvoNQt7i1EsRdMjcBnOOzDP6VcbwZhGKubXiC88P6r4Tle2uP7N1WO4UoI2EE7ljgsrpjI9j6dKcZfiPpE+m3Wma/aeJLUwMyWt9ADcRDbj/WDG4cHmvOda8P6lqlpp9zp+68uYJftE9pEp3rbgjdJx1PoK7m98Z28/hW20+FTaX8e6zjkTgJbOcO/s2M05Xkgm482ux5jZ37SXd3dSWiQ28QeTcfmGcklVHU5Oa9U+C8nhjUNLI1C5s7XV7iTzBbXSbHhQDKbEfGd394ZridU06y1fUhDbWkcVpeTw28MG/PkZIG7J4Hyjcfxr0HW/BurafaLDp13a+J9IUbE0jXY1J2jvBcgBkPoDxWVLDyUrtXH8T91mJ8bfBlrpFhD4jtdK09NJtpP36Qwsbjfk5lY5+ZR6Hp1rzOVLOGcyW9wYjHiQRzR70yRn5+6D0NewWsvh9rO80X+2tc8F3V1avA+ma0TPayKwwUjZyQwOeNrD6V4daWU0mgpFIW+221y9n53UkRttAZe4IA6mliVe0gs7am74fe+126aY3s0MNpIfMjRyykAkgbyec56jmvQLWZbW3KWz/uiBtGT8o9Mf1rm/Ddqum6cluipE7D98EXCsx6kDtVy+uhGmyMn5ffrVxbSR6+DwseVSYus3ypCTuy2eua8m8TX5nlkU5xk966zXbx5FO5to6YrgNYbLuatO7uz07WVjFB/ell4Ga6rwjqM9hexXUTfdPK9mHcVzUEe4nitzSI9rqMYFNScXzIiUVLc9J8Q263Fh/btu/yGMeeoHIGcbvw71zOowq8RVSr85GOh963/BmqGG8+wTOvkXAKqGGRuPb8az9X0/8AsvUbq13q8JO+3IBHyf3T7g13Yumq9NYiO/X1Ip+4+U4m7tU3lSuDmoFtgpNbd8F8w4rPl+U8V50WatXC12xjJPetnTNYMJ2nBH61zN3NgbVNUzdMsoy2MD1reLZzVIo9ZsNWEij5ty1W8Z2dnqemvNc72g2YuCnLKq52yAf3kJ/FciuG03VHiYfMa63StXV0XcAc8HPINdEZ9zinT6nj+pWdx4f8QT6fdlVuYWHKnKup5VlPdSCCDX1H+yX4uj1KyvvDFw+JYALi33HqpOGA/Q14R470ddQ0i9SLcdS8PgSxHqZrF2OB7+WSR7CofgvrU2k+KoZ1kKcBWKtjINVL+YxqQUon2VpFzo174r8R3OoLbG1t7iG3RpSNuQnzcZ5GCR3xViHXfD9jbySJNDJHFMywskOdqFehY8nvjgnmvLLa+MOm/ZbeB3mnmaaa4WdsKnJ2lQv3uRyDV7wrqVs6tc6v4f1NrbdmLy7iNPKX3jfkfUtk1zwxdOcuWL1OO1juI/FFvLcy3H9kqsIhWGBMBHYZyzHA79MV5L46f4m3NzdQ6b4iN1pUkjMtrf2S/ImeEyow2B3wK9X06/8ABsj4uIdXtWJyBNAGAH/ACa6GKHw1NazR6Ze2QmkiZFDDYxJHGd9enCFrGbqqJ8nyx+O1yZdP0Cf2a3C/1FZl3q3iCzz9u8FaRIo6sliXH5qxr3WTwN4qB8ttDnlA/ijlQg+4+bpWfc+CvE9oTNLoUkSf3pZYwPzJqpU23oaKtBnzRfXniHUr15LLwjaW5LEK8emYx+L1oWvhbxxqUYFxqbWkTDBj3leP91cCvcb7Szbr5t3qGm6cP4i93vP5LmsPUfEngfTUAvPEcl5IOqWkPX/gRz/Kk6atqPnfY8zg+FOG8y/vpJyfTC/4mtW2+HuhRgB7AXDDqPPbP5CtLUPit4Ps8iw8PT3ZH8V3MWB/AcfpWbc/HPWUQx6RpdhYIRjEMeOP0qLQXUdqjOp0X4XWFw0Qh8Io4cgCS5jZEX3LM2MV6Pp3w+0jw7GjW3i7StLUDMkdhHKxB9MqMH8a+aNS+K/jS8LbtYliz2jVVP54zXO6h4n1vUM/bNSu7gekkrEfzovAbpOXxM+vtQ8QeG7FSknju7dgPvTAIf8Ax6TP6VymqePPCKZDeJhcY7shkP4Y/wAa+XxeTyNlsH3PNON1OBhZmX2U4pOorbFRpKD3PoS5+JHguM4W71Sbn/ljaBRj0+Yms64+K/hWIny9H1i5H/TS4RP5LXh9vp+sah89rY392mescTOPzrYsvA3i26wYfD1/GD3mKxj/AMeIrNy8jXluen/8Lg8N/wDQp33/AIMf/saK4D/hWnjT/oGx/wDgXH/jRRcPZn3xKy4EkXmnudgJBHt70L50qefK0ox9xGXBA96xprieZBtLysOrF2Vj+GaZFdXHlMdzLtOMb2rNM59DV+0Ix5eTPdSeopss0a8PIo9z6VTSORZM+Zv4yWPA/wAalV2I3BkQf7ajNMRZivreNMJNET7ZqSG6Ep2Ltbf8uAM5zUEc0wXcyQlccHfjNY/iLUfIhVLeximvJf8AUxhx8wHVmOOAKTZUYuTsjxf4z6LqWram+i+G7efULSa5e1jgbIEPljdIQ3RVLHvXD23wp1Dw9cR3upWumO2zA3StN5ZxyfLxtJ+pxXuUuj+IbGxKQeItNsX3GT91Zs5yeT8zHufavHvHnjLxJpupm21SWG7s24NzGmCPcgVhOs27RZ6tHDKMVzo5Dx1PpNvYxW1kbia535kmuANzH0AHCj2FZVlqm3TTasBtJ3Ee9T6xb/2jE95DOJlILKw7iuZhlyQa0S5o2Ka5ZaF523E+5pQARjvUUe5vvVOi8g+lYvQ3TsWYLy50qIXcBZXDDBA6V654A+JZ1LTmjvthubfaXyMh1B4J968juEkuLKWFFZiRxj1qh4YuZ9K1uH7SGjJfypkPHynpmqlSjUj7xzVHzTtLY+wPCXj3TL64dX8qF3fcNn3Rn/Z/wrp9b05dQax0uF0NrdSfbLhlPBQdfzOPyr5Yj1A6ZeMGDAg5GD0r279nrxV/b93rFldykyRwL5Yc87Aeg/E0JJq1jDEUIxV0ju77TpL7xBHZRzlbeOEl26b+rED0OMDNQ6j4c0+5sb+1gi8mK5tXhLgsZNxHXJ684q/5K3OqSvGzw2sGFdsH95xyo7ge9asVuvlqVl3DHyjB+UenNOMLdDhleR5gNFj1/wCG9jeoSt/baeYxLkhlKZUgn8OlcZrNpJZ29tq01r9hmki8qSMJtivzsOHjbs2Byp616rpFrPpNn4n0qSENB5kk1uM/fjmHRfX5sina1p8EvgvT/D8NqhnuUjt0edd5h2cyP7MoPX1IFRKlzjnG9rGJ8NrptD0nTtauDpcemarOYDdWszvLbsyfIJQeANwIK9iRXmOo3kL6jbgmR3mecbUjZ2cluoAGT061f8UaRd+C9ZudIiY3tjqZW6kiVtpliB+WRkz/AK5SOOxHWj4fLdW/iu31+yvUhVLSVIUNrLO8Ds3zN5aDOTnpmocPsmKhJu5Qhur6x1W0kkCSSWwlZLS6DRMGOR+8U4y3PB5GGr0/xPq2m6X4XiufD9yYLp4VeZIn81kZ8ceUTgnPTp3Jrzi41CbW/EHieSbUb6W+021VLWVdMkjWchhlWjblAcH8eazbDVjHMLFbeeO9kIeaKQ+WiPjkvnBJ549BUuc6aaRr7O6udANZvtT26b4ls5dS0hm8y6FwNp3rgoEPbB9OKzbfR7ax+Iuq2unSRyaZMIb+HY+4LvHzIfcGqfi/WLfTZI/sVxc30EECrJN91PMJxIqg9Qp4zW7BeCW0tr0adZ2L3NnEwMCEGRSOGcnq2PSsFzSjaRtRoqrUURxlVFK4xgnpWPeTN82WNWrmYbwoxyaytRY/Nz2py3PoIxSOf1iVmJG73rm7ptxx1ra1Fj50n0rnruVY3JLCtIAyxBBu7VpWpCEUzRkebTmvHj2IThMn7w9abLIA3FUyVqbCzeWilThgcg+hrsLNo/FHhyeHMSXsHzK78YcDg59DXnEEryYXmux+HbNHd30JGfNt+Mexruy6bVT2b2loyKq92/Y5m5MgBSVCki8Op7HuKyp2ZgcV6R4h0KPUm8yELFcAcP8Awv7H/GuKu9JuLeV4ZozHKvVT39x6ioxmCnhZ+XcUKqmjmpkO+oJYdx6VtyWW4Fs4wagFplxz0rmjIU4s5+3mkjuGj54PH0rq9JuAdnrXOa/b/Yb6G7/5Yv8AKfY1e02fyXVmI29RzWphy3R2XnCzurPXHVZFtX8u4UjO+3f5XB9gDn8K4bxLo03g7xw1uuTY3AE9jLnIeInjn1HSust7+3mtZIXYiKVTG59M8ZrpPGXhn/hIvh3aWsbD+0tNgE1owHLbV+aP8QPzrqorng4s56kbM5LxB48VUt7Sbw9BdCOMETyXjx78j0XH61m2HjLRQ58/ww9rnrLpmrSRyD8DlW+hFdL8GtQ0dNPnk1bV9C0+RcBW1nQP7Qtwn+24+aLnHPT1r1yLwv4xmMOq2PgH4P8Ajqz27rd9MVbaRlI+9g/Kfoc1y0suoP3rNP1aOKUbM+e7nxRrli0d1ofiG9OnTFtqsdrxsD911yVBxzxwe3pWnpPxY8W2bAXTW17Fn02N+nH6V7Few6VE5fxt+zTd6XaIf3lxotosyg+reUQcfSrXhXwl+zX4z1b7BYx/Zb1iNtrLfXNnKfokpGfwzXZGMorlvcz0XQ80uP2gvEMNibWws0t5eokklJ2n6CvP9e+LnjjWp2W71h0A4PlDbn8TzWb8RdHj0Dx9r2iQrIkNjfzQQq7bmCKxC5PfjvWb4QitZPGejR3kCT20moQLNG/3XQyKGB9iKpzknZlcsY9Cve6vPeSl7m8lnf1dyxqfTdH13WHCabomp357fZrV5OfwFfohB4W8E6TdCLR/COh2YSQorJZqGJGec4z29a2GPkqYobkw87VVW/dj64xgdefpU3M/bvsfAmlfA/4u6pta28B6nEjdHu9sA/8AHiKn+IHwM8c+BfCTeJvEEWlxW0cyRPFDdCSVS5IBOOMZHrX3aIZpCwLxE4PzLu4x1yc8VwP7UGm3F78AvEkPkBjbJBOkoGfMCSKf5H61UEnJJhGq27HwMjZHvX0n+z98F/BHjL4dW/ijXptVknkuZrd4YZwkYKMAOik8g+tfNirtbnOMenvX2L+xBdrefDvVLARRSHTdW810bO5lkiGD7fMp5qS6vMlodpofwN+FumbSvgu0uj1zcXckoI9cFvx6CtHxl4c8K6N4fgGmeGNHsgJSCyWEYJXYxOCM9MCu3Ee5VMduwdm5D7t2MZBz0IrmPiWVj8PLJIY0Kz5YRnDMNjDB/OtHaxlRknUVzxoOVcgOyJn5QgwMdunSox/qyMjcxPQ98ZNMt5IpIyRJH8o+YLg7aeWztGe2T6GuRybPaRL5kP8Aft/++zRU32lfR/8AvuikUe0rqui6hxe23kv/AM9AcCpzo6yxmWxuI7hG7E4NfO2i/EqezmWx1q1ksZenk3q7Sf8AdkHBr0bQfF9nLsNve/ZZG+6kjcH6HoappxfvI936nl2Yq9GVmdtcSeTcDzhErDj5wf1zQRg7VZfnH3mGQfy7Uy28SedCINUgSeI/xgA/jTLjR7K+XzLK/mkU/wDLF5m2D8FpnjYrIMRQ21RU1i8j0XT5766hMiREBVaL77Hoqk9a560uvs8MupX/AJQuZ2G8J/AOyj2FSePYZILKytJLcwGObemSSDtHUZrjtb1ALaIpfBABbJ4zXNVqW0IwuEcLuSHeMvEhjicLL8pHUV4l4pvEv7lxv3Bhhga2PFesu+5Fb5cc1xL3Bdt2axppt3O6SXLYz7G7k0qaSy8wtbvkqCentWWsmb7y0wAz4HpV3VrZrjOwbj1rIt2xKvYhsV2U11PNqe69Dpo7WVTtZfyNWfs+IuRg0+OT5fwpztuTrWDldnQS6RdNHG0a9cnNYfjO4aS+WRVxKUAJxjJHStizQK2ax/EyeY/mFvujApp6mdWN4nXWkq6t4etNSHMqr5U3+8O9eh/s+TLaeN5NzMFlsnU7Tgk5GK8b+H+oi2nm06Qborocc/dcd/yr174FN/xcVWj/AOWFpKzZ98Afqa0S1uROSlRfc+jVh8yIW62s6sp58x1HPqQpJp4WGOHy7me4kUncEddo+nHWqS6nPnP7s/UMM/lTn1cu6xNaxICOcNkH3xgc1pc83lZait7a4uLRRIobzCUGOm0ZH61nrNHpT3viS5d47CzVrUGUZUAHLZ/2mbj8qmt7i0fV7VDxGsMu4MO5K4H86wb+eOfVza6xcRQ+FdKVtQudmcyT5/do2eoGM/XFJFWPJvFK6x4q8Ur9nia48S6lIJ5rYrhNPtF+4rP/AAnHP1qxY3Fz4P1S/wBN1j7XdaSHT7VJYXbK78ZBUL8zbe/bBr0Xwr4dXU9bvfG2rMYLrUCHgtZmGIYBxGHx1OOcGsHxCumz3viXxBfajNYraoyabJCoILoOSo6YPIIPGK56qtqCjscr8JDqM17q/iGyV7vTrrU44I4rmVWaYEl15PIOK0vitp9suq32ufZZba6ieHfAJVKjcpBBLf7QHNY3wZW4086QusXFxHo094s8ASURiC68shFbA+62eCe/Fela1pdpqEnjtrm9kj+0W6W0UU9yp3Hy93AI6hqhLmJctOU830lfD+v6tp1r9lEllDDvezuJ8oZdu5xuHqw4HetTWrpL6d7hYILcE4WKJdqoMdAKydCtNPtrTRtR1W3MWleILbyftUQKC0vELKGJHYBQT61NeSBWC7g23IJHQmk48p25erycinO48/IxxVC7bcW+lPmb5yc1UuZ9qmsWj2DC1L/XSZ44riNcl5dR1wa6vXrsbGPQmuA1ebcXYHntW9KNzGoztPDmoG40C0TgKibSM1JN94YO4k9qxPB1jcGxUKc5PArsdK0t32tKGxnpTmkmKnewlhakkYWu28BWm3Up7gghYrZwee7cCq1pZRRJujXjFdNoFi8GnmRgPMuWDt7IPuj+tdmWQdaurLbUWIdoDmhYLsJyM1U1KxguojHcwhx2PcfQ1tNEoyaqyyoCcgV9bOKaaaPOR57q3hXUMFtNuIZ1J/1c58th/wAC6H8a5i9tdZ02fybvRr3J6GKEyKfoy5FepTz/ADnHSsq9nWJWEc0kW7rtYjNeHXwFK94aGqryPMNSgvtUsZbf+x9S2LgrJ9lfg/lVfQ/D/iC+i2No9zGi5Xzp8RLx/vYr0K4u7jGY9SvAQOMTGse7Z5v9fLJKx5y7EmuZ4OK3Ye1fQZpOh2mm3ELalfx3jxnctrbHchbtvY9vYV6J4f1MzXKyzrGnzAgJ0FeewSJEuNoNXdNv5FnUbsLnpWkYxgrJGMuZ6suXtrP4F+J5vdN1NtI0/V0aSG48vzYY2J+eKWM8PGT1U9jkcgV32g+ENM1HXQ1ndT/DXxt5Zms73RZN+j60h/ihU8HsTGORzxXJeNVg1n4fXPnEmfT3FzG2Mnb0Yfl/KqXh7xndaP4VXw7LM19oErLdW0ToCYZByGiYjKHPPHesqk4wml3Oaqe8aR4w+IXh+3jtfiHpDalp0eEHiXQJGZY+fvXMHDKB3ZRx6V2WraZoGrRiLWY9Mv4gEcSzojsgOCHR+o7EEV84x/F/UZXZd9xCxTa+2TAfPXpWe/jHU5Yhb2r7lC7UVuoHtTlFJ3TMbnnH7QyWcPxu8UpZOHga+Z0bOdwYA5z9TXCWFytnqtpeNyLedJT9FYH+la/xEnnuvFF5cXWDcOVLEDHO0D+lc1J8xYHPPFRUacmzpnTTPvbVPjdoMLM1tayXhcBthdVQZHXvzzXGeJPj9f28ck2n6LbIJOPmk37T2OK+e4fFenx2cIvLm2MoiUMLa2K9u/Yn3rKufFFixfC3Dj+EbFXj86kx9iken+Ivjx8SdT04xx3trp7rJtBijydvYjd3rh7/AFLxB4jLN4h1/Wr9n+8st0xVvwziuNn1+B3Pl2rA/wC1IT+laOk6/rgjaOx0V7tccnypHx78UxqmkegeD/CGnalpUl1dxNCWlKxDP8K8Z/Ouh0vSLzwrK154Z8TX+j3cihZHtZDGXHYHHB/GuL0T4gXVjptvaXHhtl8pAhY3OzOOpwR61op8RtJuCVu7VrPA+99o80H2wEoHZm5q/wAWfi7ol15Nv49vbiM9ftEccn8xSQ/tB/FqOLy5tT0m7T+7caXGQfyrgNZ8R+HLly3najcHPSK2WMf99Mx/lWPJr+mjiHRZpAOhub1v5IF/nRcnkT6Hqdx8Z/EGpTE65oXh0Oq4D2tiYHPs21gD+Oahi8fTSW5uj4feKHdtBjvTlj3wGU5FeWXHiS6kkMkVpYwN6rDuP4s5Yk++aqS6zq9xlZdRumXsqybQPoBxSsjROS2PZv8AhOH/AOgHq3/f1f8A43RXiX2m8/5+Ln/v8aKLIvmn3Pr3UbG2v7dobq1iuYj1WWPIrk7rwJPa7pvDepPppJybaY+bbsf908r+FdFLplw33NTug393Py1nXceqWTHbI8vrsP8AOulyTWp5NOrZ+7KzMiy8Xa94WnW38QWb20I4+1QMZrU/7w6rXoegeO9MuEjb7T5W8DE0LBomPpkdPxriYPEUe1kuI4Xjxh1XBJ+oritWisV8RWl14b8+waaXFxHF/q5MnnKdM1jKjF6o+ky7iDE0WoVPeXme3+KtYk1O+BaXfDAgROcgnqT/AC/KuA8T3+EccDit68aK1thHHkKFGAeted+K7tiSoP1rx5tuTuerOftJOfc5HW52aRvmP0rDJ2t15zV29dnmGfrWVNJiTBbnNb01ZHPUZdPyqZRycdK5eZh57soxls10TSKLY7jgYNc3MOSRzXRTRw10dRpU63Fsjd8YP1q/hcc8VyuiXXk3ARj8j/oa6KeQLEDWU4WZdKfNEtRyRqcA1Q1wRtGxIzxmokuPmxUepy5hYn0osVLYzNNlZbuORTtO8fhX1F+yUmknxN4hvNSe2Kw2UUSmYjHzMc/0r5RjJAz/ALVe+fs5/NDrGP4hET78mrlPkhzWNsroLEYpUW7Jn1u0PgyQcf2efeK4AP8AOqtxofh+dDJa3lzCccbGWUD8K8pa2fGXiwPUqKii026uZQ9i0xPTbEpHP1FYfXE/sn18+F6Ntav3nZXmnXtpcB47uK9Vc5Mlm0Zx+eKzZtNuZoik1nHOJZhIyEEK+Ox68VDZaR48UAWp1FVPZpWYflzXa+HfD/jURhtQNvIhXgSQqCp/rWtOrz7JniY/JcNSjpUj955948uJ4NL8lbuASMw84nc5Xn7ox0/+tXC+I7K6bw3O7u5sJ8pZ7wWB7OAe2TXffELwfPBpl1pdhLPqOqWUh1K/FswLBZMqiCNemNuav+MvAOu6z4d8N6PpUVpBcm1N0IpAw2tGgJUk9CWfH1rOupOTt2Pl54eUW7M8xsLJrxNQuFjEukw29vbXVoP+WsW3BZfRwQCCO9WvAusaobqXQ7hr261B5F1C3uTt3XNoEKp25ZQBuFJoVzqHh4TafLaNaXW8LMk67XRlOcEH3qlqlhcWFk2uWcVxb+VcK1nqEZJW1vc8RN6RS5w2eASKxoTvo9zJU5TfLFXZrXnh+fWNA1Xwt9mMf9m6m95blmbAaRQ6qAM+5/GuYn3+V8ylGBwynse4r1nwLrdprGpPqaSLaXU8Cw6hZuQGhuofldD9N2Qe4ry/UuJrnd/z8SH/AMeraoduCpyhJ8yMS6k2L74rG1G6xHjPWretzLGpwecVyWrXuIcBuTWPLc9Juxn6xeb5GGcjFczcoZrhVGcZ5FaE0gdzuPaqUDKtzvBOM9a6qUdTmnI9G8OwpBbwheMKOlddpskYRV61w/hQ3l9KlvZ20twxIHyjhfcnsK9V8N+HEsgtxqzLc3HaGMny0+p7mtaWBq4iXuobqxgtS3oWmSXIM8oKW6E9vvn0HtXROyxxgDHAwKRrlfL2hQq44AFUnkZgc8V9PgcHDBwst31OKpVlUYlzN15rJupDg/NU11IVJGc1mXMhxWlWpYgqXUu1ixbjFc/qd1vf5R+Zq5qlySSo7Vz11M65rz6kjRQVgkupCeDj6VE0hY9c1BGzMTuqSuK+o2hxY0ROQc04LlelNKmnYmx1nhuZLqzu7eVhh4XUg9wQa858M6u39gNnTLXURY7spMzrhD3+UjpXX2V7Do+l32pT4xFbuVU/xMRgD8yK8p0DU5tPu0m++n3ZYz0dD1B/CueutEEaa6nSQ+JPD5Ui48M3MZPO+z1NwfycEUy71TwvdR4S/wDFlg3cK8Ug/TbWTrum/YpkntcyWNwN8EmO390+4rMLcHpWHPI1+rUpapEeoxQQyn7NeT3sbDPmzR7Hz6EZP86oyjHNWZ2LLzzjpVefp+FaJ3Rz148jshY20/hpYp3fuFcKD+lSR3lpET5ejWpHYzM0hH64qqPu9qQ9KEYF5NXvIz/o/kWw/wCmMKr/AEpl3q+qXSFLjUbyRT2adsflnFU6bkZqhMchPRmZvqaX5QfuinwWt1MR5NvM/wDuoTWhD4f1aX/l0KZ/vkCglzit2UARilzW7B4Rv2GZriGMe2TWlaeDImAaa8mYf7CAZpGUsVSj1OQpynaa9Dt/CWlRY/0eSQ/7bk1pW+iWUOPLsoV/4CM0GDx8Oh5bvb+7RXrv9nx/88Y/yooJ+vrsewL5v/PRh+OakycYb5vWvKrPxjqCA77h3PowBrc07xtI4SOS2EsrcKqdTW7aOb6s0dLqWj6bfZL2SCU/8tU+VhWLpnhS4tvEUV3JdJNbRKzKSMNuxxntW7azfbY1juWNmz9Apyw+tNspQkNy0VwZ037Fc/rWVaahBs7MvoyliIxb0KerswRuc9q868QuzTOPyrtteuFjhY57VwOqPuctnk14y1PsWzn7lRksw5rm9QJ+2AZ710l63WuV1CT/AEkkdQa7qK0OTES0LWoS4swO7HFZY+6adJI0mN1MFdCjY8+crifdORW5p94ZrGVHI3xrkZ7isUAEU6MmMnaSOMUONxQbi7l+K6DSDJxzUupzYiK85YcVlg4OafJK0mN5JI6VPs0ae0bQ9R8qg19L/sb6Dba9d63HczyxrDbxMGjx3Y8H8q+ZBJX0J+y9PeWmj6rPbzPEs7xxsVOCwUE/1p2XU68tjUliI+zdpdz6yt/CPg7T1Wa62SOB/wAvM+R/3zVs+J/DGlL5Vt9lwvQW8Wa8dkk81t0mXbHVmJqKSRl/1YCr7cVHOlsj6qWUOq74iq5fM9Zu/iVZIpFvZTyntuOwVh3fxI1dj/otnbQr6Elq4QSZB+bI+tKDzzRzsuGU4On9i/qbOk6/qljd6ndQyQ282o3X2iaSCMKznAADHvgVZ/tjUrm5WSXULlmGcHfzWEnatS0jCOrEZI96yd7m6wdFX5YI85+JMM8OqvdSCeVruYyF3OScAd/wrS0DV7WLwu+mXWk3F7a3m8zqFOxlIGMDue/sRXU+NNY8P2WimXXI4pIEbhCMHPsawL34jWFtoqDSbGRFWILGWQbEP8IrjqQUJ86Z5FPB0MLi5VqluVra/U8utta1XQ/HUf8AZM15Ms8v2a9kbg3KAfu5Xz/y0UHax7gA1e1iZmDsTknJJ9TU9veXeoYv714gSzHYiY2uevNY2uX8Me9ADnHNaRk5x1PLdRSnJQfu3djmdeuRlVJwcetcnqEm5mrR1ebzpi2elYV85VCRWsEZTKtsn2q4ePcEJQ7dwPJHOPrXReGfDX22dVuEJXq3biqemQxtoMly4MTm42Cf72GC5AxXXfDTxFYXU/2e9lihvsYRG4Ew9V9/avQoQjpc4nO7PTfDGnR6XpiW9pbxxLwflXr9T3q5cS6wMiG9tY+c5Nsen1zT7S8j8hQuMY45qyl3ICR5MUkfb5gDX0NKySURNFe0a6aEtdahFKw7D5f0pJ5+pZlx7HNR3eo25BWXS5AfVXFUJ72xVcCO6iJ6blBFVOStdMkdcydTWTqFyEXGecVJcXKNGNrk/hisa83Nk7s1xznfUcYX3KV1LuYnNZs43tV6Rdx+9UMrxIcYJI9K5JNyNLFeGHI96mFpgfMaia4x91dppjTTsfvgfSoUbBYshVT5aR2ijjeeR1SKMbnY9AKoTSvGGZ5AABnJqp490nV7bQ7LUi6S6XdxliYSW2NxgPjp7ZpN2RJzni3xIdWdbe3V47RDnB6ufU+3tWIhHaoHG18GplA6iuScm3cpHc+EL/TZtKk0PUVLW8xB3d427Mv0q7c/CzUZIzLa6payq3KllYAjtyK86tZpoLncpxznNe2/CvxXDMq2V5INuAq89K4cUq3JeluKE+S/Y8v8VeD9Z8PWSXd+sBgeQRh45M/Ngnp+Fcxcfdr6O+P2nr/wriW4VABFdwuSPclf6184zfcFbYX2roqVRanPXmpu6NHQdDm1WF5I5kjVGCnIyelbNt4PjDfv7iSQeigLVz4YBZLC9Q9VkRvzBH9K7JYlDHgVueNicROM3FHKW/hLTV+9beZ/vuTWpbaRZwgCO3hX6IM1s+WuelKIox0Xn1oscrrTfUoLapkL83XtxSi1WRSEXa4bqeavGMNwe1P2jHHFB2U2qOrV5b/15FM2+YFQ4zinLEUhVV7GrGzkU8R5FCM1ipU5OTSavfyIUyxz05qwi0x418xDyOP1qWD5t2exqtjKrRUqXtaa9RdtFSbaKdzkuc/oejyatdGGPdCF+85QnHsPWu90nSNM0W2VYXPn4xLLKfmY+3pXU2ngDzmLar4mv5kD7hHaxLCuPTua3LPwL4bhkNxHo32w9mvJDIF/76NQ6iPvqfDWKklztRPP31jT0WWFLuNpgp4X5mU+4FT6fJs0GPazFcnll2knvxXV+L5rDw5oM32D7Ha3kzBYLW1twpuHPRcgdM9a5C8srrR9KitLuZprgR+ZcuzAkStyVBHYdK5MTVv7p0vJfqLUnK7OY8R3gbCB+nWuNu7rdM2ZBtrW1eTc7E9zXLXbZkI96xhG4SYy+kG1vmrlXO6RjnOTW9qDbbdz7Vz46V30lZHnYh6i0oo7Ug61qcrFoBOfWjGaULg0h6C0UUUEhXsX7PniZdNsrzS5GGHmEgBOM8YIFeO1f0mdrZi6uynrkGpaubUKs6U1KD1PsK3uoLiPzIZAR3U9RUN3qVrAMtIsn+yDmvnjSvHWoWcQT7U0g7b+f1r0DwF4lk8QrLbypGojIJIHXNc9S8Vc+pwmdqS/fR+47mfxLBgLDAAf9o0tt4j3QySNbhwo6I2Sa5qW30y6vDbia6ikGNwUDjPqDUmsi00a3i09ZWZ5+WLLlj+VefXqVEtDvxOaYRUG6LfP5o6jRtaYWzSPDGjOx2r5m41V1LxsbG7lAaMRrwcrkhvXFcbbXkczs1pI5MJ24xjBrDtLVdW8TXNu0krwx4klIOP3nsfSopV5Sj7258dis8xjVozt6HWaxLc68QJGBhb5sTkOM/3gvb6VBq+maq3hsafDNAU8wbTIgXdnsPcViX2x9UWO3uJnkiODsO5QPc96n0a3vp9dk1TU7iSVIUK20bLgIx4yBnA4rSna+qPJVSriKlpSbbLl80Wl6RBaR7f3KBcgffbuTXBa3eZYruyTyTXQeLr4KSgb7v8AOuHeTzXLNzXVoj3YQ9nHlKdw5OcnvVW3VbjULSF0JieZRL7Lnn9Kt3CKSeMVb8P2sazveTttjtirNnjOT0HrWnS5nVnaLINT/cXc0VmwWzF5KYVQ8Fc4GK5d2ltNaFxbsVkhfchHY10GpQzGwspdpUJdOdmMbFL7s57is3xE1nJr11LZoYrdnG0Ft2OBn9c10UmeY7nvHgS5g1/w7FfDCPJ8rhf4XHX/AB/Gt7+zDGdsc0+PRjuH8q81+EepSaJBb6ffwsLfUS01rMvIOOGz6dq9bSYg5GefevocG4ygu5pFmLdWd3gqyxf8A61lTxSRki40+8dcfeiUMK6uWUDPHX1FUrudOm1MemetdEoRNUchdvpo+99pgbt5kRWqcklsQdt5Cw9ziuouQkn3jx9c1jXtnZyH95Gjf8BFc0oxDmOdvGhj+9coCenNUZbiFRn7ShHqoJrfn0uzAIEOPo1Zk9hDGS6jBzwM1ySikWmZhuY2b5TI/p8vWnqzN0t5PxNSsWB9qcpOetZXIdyCeMzQlShBPGK7nTvhRp+u+D9O1e28Q6tZx3lsftMGFeMspOcLxxxnk1yZ4iZu4UmvoXwDGo+HOhAR8Gz+7j3PP5GvAz/GVMNRi6bs2xo+WfiR4VTwdNNpM/lX1xFMsiXMYKh4WHAI9fauPEcgz8px2r3n9oPSIr74j+GLUTLZ/wBpBYpJNuehwM/mOK8v8f8AhfVfB+uy6TqkPBJNvcKP3c6f3lP8x1FVgqzrUIz62Dm97Q5bZk46Vf0i6ksbmOSF9rKeDnrVUL3pXUq2D0PINdSBo9s8ReIIvEnwR1mJmBuLaKKQjvhZFr5/P3Dn1rufAmuppeotDeRrPZ3UZguIn+66Hrmsbx3oMOhauIrOR5dOul860kfrtJwVJ9Qf6VtGXNG3U5ZxtoaXwpb/AEjUI/8AplGf/HzXoEg9BXm/wukCazdQ93tjj8GBr0o0keJjVaqRhW9KSRSyYBqVaaee276U2tDLDfxE+39dREjKqOc0venqfl6/hUqQ7uelZtWRpCcpTlNjAuSKmFvIV4jJpjuI32xsCfUipLdGMgZtwbrk9B+NKLCclP3WvuIJFw4BHTtSorBvlwF9D1qW5O+4Z+ME9jS89gMe4ya2Io6OVO10Jtb2opfl9TRSsc/svI9ck8WWqSFbOxmH+03ArE8QeMbuzia4P2eBAMs5+Y49s1iXl8sFs8rOSqDLEHGBXJzu+vzG6kaRNOQBY4+hmPXP0rynUkz+j5wpw0itWdPoN7ea5eyeKNduC+cx6fAx+WOPH3v940/XJvOtVVSpGOe+azllK7UjGyJQAFJzUt5MPsYYMDxUNt7ni5vhPZYZXfU4fxFAsZeQk9OAK4e5ugC3Tdmu91uFrtmVDkmseHwVbzR+ZcTN5hP3Qa6abS3Pj6ifQ4O8vJZnMYICD2qrjFdnqng1lbMDuoHYjrWBe6DqdspY27MO2BnNdkakNkedUpTvdmYKMUPHNE2J4mj9NwxRlf7w/OrujDlsKKM0lGQCM0BYdRSEilpCQoB7VIqDHQ5r0+Hwx4f1LR7O4W38stbpmSJsMW2jJI6dazrrwHtIaz1FSufuzJgj8RXP9Zjsz6GfD2JUFOCun2OHjjfjg16F8IbtrTVpLUqd10AIyOcEdz7U238CSLgz32QSAPLj5J+leieD/BMWgW32hXJvp8fPIB+7X0x71DkpKyPPxtCpgKfPVVuyvr9xraldadp1rJqEdvGDbRhHnPWWTsK8/h1K+8Ra8Jbi5SCG2AklcdQOyiui8XWDXdm4kMgsbVHHkqeZZCOG/CvL9O+0WdyU2uC2A6n+tRyL7RzYb4Pedzt5/E1rpcd9MYfPE6lYSoxlx3rGt7yTw5pM41Dzoprx0OV5fy+pH61JaWE9xr2nG6iAsYW8yU9lGM/4VTlMfjnV9SuLu5eH7LE62MaISZXB4Uen4+tYSUUeVWtzsqeFNU1RvEcdloswQ3cxRA67gqnvg16i8ctjZeXc3Zu5kX55mUKWb6CszwP4e0/w5YwM2y416dC0zj5hbqf4B6H3qXxPM8dqQO/U5pUtXdbHtYXCRpU4zfxPX5HEeJpvOmbHTPPNYOMVbvZi8jbvWqpIPSt0zZ6kL5ZuBnAqW0ulbwzqSZkZmmj8spzgIQWrX8IQ6NPqDJq8xUbTsQKTk9AemKi8NaFffb7W61SRILWWVhBBEOXPOMqBwDit/s2PLxOJSfKjcm0SG78V22jwRl7eS2jXzI2+aMsAxJH0rk/jFp1rovxF1Gzs4RDa/I8KnkHKjJHtkH869c+Emm3U2r6/4i1CNY5iRaxoP4NvGfyqH4y+C38SWFjqEKhby0kCyOf4oieT+HWvTw+HdSk2lscqq3ep5V4I07WNXv47j7X9n0/T0Ly3D8RxJ3X6n0r134b6tZ+JLGSCwld2tiU3TH52A7n29K8/8d32l2Cf8Id4VbfYw4a7uM5E8mOR9BXO6D4jl8Ka3b3NhuMS4WdO7r3z/StKM/YSSkauT5bn0VcWtwi/JI6Y7HkVRuEulXLeUfT5OtalhqVlqmlQX1jOs1vKgKuDn8PrVSdyzkCYqB0Br2tGtBRq9znr2Ty1LSw7R6r3rOle2kXK7t3vWpf3U/muj7GVRjisiQpn5sDPpXHJ2OiLUihPN+9YdcCs25lJJG0CtG6iRMso5+tY90Tk1zVGzUibmlQc9ahzzT161gSy2FBQqeQRivo/4eSLc+CtDVZIBJHaiN4w2SACQDj3GK+cIPmZRzz1r2TwfbNo+hWGsy/aJNOlAa5hRgkgA6gHHKkc/hXm5hRpVlGNRXS1DklNNRM79oNrS18VeC2uIlZnuCluR1WfzY8E+23Ndr458Mab4x0WbSNUjwG5inQDfA3Zl/qO4ryfxJ4qu9S1bQU1rRrG2gbX7ebTZrdizPBzw2cknkV63481ZfDvhfUNWlXLQR/u1B5Lk4UfmafJCKiqeiRyy5oySPkbx34R1PwjrsmkaguXGWgnX/V3Kf3lPr6jtXPhspsfp2PpXb6vr99qMdxb6g7TRTTebjqFbqMZ5HXrXP6tpbw6fHqSr/o8khiDDn5gMkflVSXY73B2MMu8b7X6eor0Dw3NB4v8Pf8ACKai0aTLl7G5xzG/bPsehrg8B18tvwPpUmmzT2s6vC5R0bIINSpcruYzjdGn4Ms7vS/HZ02/hMF1Gk0cqEdDj+XFekZqlYS2vieewvmZItXs/lEhHM8ZGCje/oa0GHB9jg1qrPVHz+YRcZq40U0sB8oBDe1OpGY7lwhLscBQMk0pOyMMJD2lRQUeZschBGMYIqzHIyrxULhoUeaWMZUDKk+px2p7loZfLljgaEv5e6PcGUnp16is/aR2PQp5ZiNXGyeqWvz0JEkYr/x7j67afLJI8aiUiNMkE5Cr9CTUJKiaWO4nyNsYjQzGMYxz0680+6nzJamSLJW52CMJv52FeM/Ss/ab2OlZe3OnTlN+8uit0uMg2su5XgkXcB+6YMB+Rp08kMZYqZzGvDSKvyA+hP8AWlt2X7RJIVwvyRFWQKcjJ3FR0pkMtw2huNihWhYDMnUA84GOtL2smjppZRQjNqSv8O7ta/5k3lz/APPGP/vqiqXnJ/fope2mdP8AqxQ/mY+5ZtcmKo7JpqtlyePN9h7VbklDXCqMKsYwoHoKguJhEg29eiqKit1YuXkcbiOa4bn6z8D3uyy0ksj5CkqeOO1Le7rezWPcTu/SiIrHF1zzTbjypY9kiSY9c9KZyY7DfWabjcoPbooyH5qIM8bZ31FNY3mWNrdeYvZJOCPxrPuG1G3UmeNwB1OMj8xVpnyNfAV6N246HRQ3ayr5cqAirdusbkDYpA6Vxv8Aak6kYcCr1rrwjA+6T3q7Oxws659F0++ixdWsLj3QGsu8+H/hu4zusEU+qErTNP8AEytlW4+laEfiCMsPmqeZpkuCfQyT8MPDbxnb9riI7ibP86yr34S28ibrDVZUxnKzIG/UYrurPVLeUkNKFGfWi+1aCK5S3gdmLfex0qlWkupDoR7Hlk/ws19GP2We0uR6bip/UUsHww8VO20W9nn1a4wP5V7VaQ7lVwSu4c96tyoIwCoQj6U1ipGf1aBwnhfwprthpSWupraL5WQnlzlsj8quRWLw3Ijkjc5OFABbJrevfIvo3s2cxk9GQ7SDWDaW/iDw6zvtfUYAxKsp3Oo9x1/Gs2+Z3Pcw+a16NNU77LQ7HRNKFti4uEBuQPlz0iH+NaDQg5Yk59fWsXwd4hk1yK53xsDCwU7xgg+lamrXH2Wxkm5z0XHrXRy23Pk6sa+MxPNVd5M5DxHO18klhC5gjVuZM9D3Nc9L4EuGd2utQRQEDj5Dll7ZPqeK6C02Pdr5+SrPl+M5rk/EnizULjxrNpthJK1xj7HEm75PMP3mx/sjFZtuZ7+YUKWEw6hFG54YsLK9lm1CSMxfZ5EhiDSYDuvJPvTNJ1W3g1K40LSrBUtoHkeS7DgmSVjkgD0xUet6BHZadbafNcb4VkDXNxHkFz3A9CSaXVryDwtoFrp9vGj6rcNtjKoNyL/te4z1rilDVtM+NerOltoLaC2VrQ5DfNK/ckfw5rjvGOoZUjOMCupkU2WjxQmT94Y8yH1Y9TXmfii7867ZQ3Ga7I+6kj3sJBwp3ZgXF4izENnjlqmsw0gPmbUGfvHpiqt1FGxzj5j1rodL0m6msLWMIAs0m3cf4R6mttETVrKmrsfoPiCWHUhDpNpZO6qVLTyna2D+VbNvcaWLoX13eedrEMTGJYmZooGOew471uW/hXw8YxGdHa4YDaZHYp9cYp1no2laZqIsoYYx9oUBVY73Vcjqay5ueaseDKpCU9D0Dwba/Y/C1rDcQIs0zm4kKnPzN/8AWrooYlkidJI0kjZcMjDgg1mWltEMLb5RewJrTSCaNd6yZA6mvuMJTUKSibNHgHxd8EN4d1RtR0DT5jpMylpUQFvs79899pryq8BVtzMXLcs1fZ94DJG4kjSQOpVkYZDA9RXzf8YfBr+H7/8AtC0h/wCJVOx2hR/qG/un29K4MdhLXqRNYStuYngHxxdeE70RktPpsx/fQ56f7S+/869wt7+31Gyh1HT3FzazLuV17ex96+YZ41HzLyp/Stfwp4l1PQJ1+y3Ehtd+Xg3fK3rxXLQxcqa5ZbA4q+h7fqE4Mh2/xVk3jHIYdKm07UrPV9MjvLRgVI5Xup9DVS5fJ254Fdt1JXNIvUqXlwwByaypZGY9eKvXmGB5BrNkXFclXfQ05hWJXHSl83aarybiPvGo33KmTzXPK6DnNSwvY1ukV5NoJx0zn2r3rRbs3HhO1smhVoJI8AjsAjA18yNfx2kqzM20q3H1rcs/jJqdhqcdtb6fA9jGNhUtyw78+9cteLlaxtRqqDdzV8RtLHceFLq1tbq/NhbL5MsUZZLe4R1Y7sdeFPFehfGTxINY+FNpcSxiK4nvI/MVT8pK/NuHsa8lsPite6fo9zp1rpFslrLLK6LJJvZd/XBrorm6j1v4aWKFhlCYoyennBTx+lcjlKi1zdTWNOM2mnqcfoejXWsec8JUJChZ8569ateD/Ll8RWNjehJ7MXMgliBymTHjP6V1HwdumbSNUs42AnEqzMScZHp+hrlLDULXT/iG9zJn7NJdvkDHGVI/nWyk+Zo6pRXKu5l+L9Bh0/Vpm08sbFmPlbvvL7fSsSKHknNej/FNVj/srUoWVY52CzAfdJVgcj6jINcl40+y2PjjXdPhjWONbxmhA6KjAEAe3NRfmVzmmlGVijY3c1nOssLlWU9q9LsL+HWtOW+hwJkGLhO+f73+NebLBwCRnPetbw1ey6VqUcy5EZOHHYiqhLlZyYrDxrQszszTW8xb2NY9u8RkjcOOavXELZDW0BkhkG9CB+me1Oi0PULghhalMjqxA4rWpHmjoeRls/quJvUWlmtipcMZrK4Vevl8jpyMU+dlnO2JgxLRySHBwiqc9fWtq08N36EsZoo/XYu4/jU11p2j2kW7VtUCk8tvmEYP4VzqLPUp11TXuQvZtrolddjDEkgneXy1xJGgLF1GDk+tLNtaVFV/ussuUJfJBPAP40+58WfDzTmYf2hDPIvaKJpW/A//AF6pxfE6wmlNtoXh/UL9wpKx/LCGA/U/hWipGc69eSg7K8euv+ZoW1heTTrMlpctMQdzHAVvTOauR6Bd+WkZ8mCNc4V33Hk89K4DUvi54jkLR2uj2FkBlcyAyMP6VjR+K/H2vSTWtrrM6ssTzNHbosXyIMsQQOwHrVqmQ+eUVGUm0rfgeu/8Iw/9+H/vy1FeA/2/r3/Qzat/4FP/AI0UeyRfNP8Amf3s9Wd2Vx67hn6Vqw28Mihw3WsvVYXsL4w3H8RJjPYj0+tWLG7XAHavKTT2P2WveJf+zImD15qV/LZdu2qzXq/dAqNrp+wx+FOxw+2Ipk2Snb0zxVfxTataeBrvUGXAlkWNT9TT1mkmuliAyzMBXXeJNLFz4ak0QkMDFjDDOD1yPxqouzuzSdCpiaE4w3sfO326eE4WZ8D8acuvXC8NHG49xTdc0670y+ktbqPDoeDjhh6iso16XIrXPzGcqtKTi7po6G28S+Wcvaj/AIC2Ksr4rg72smf96uUbpTaPZRYLFVO51zeMNgzFbOW/2mqSy8dXEd55s9mjpx0PIrjc0ZodGDWwfWqnc+jvCHi7SdZt0W3nCSgDMb8GtTxBeTW9kZrdA79hnmvmO1uJreYSwSNG46FTiuw8OeN9dhkEMxF5D3EnUfjXHUwjWsWdVLEKejWp6TpmoQ6gHW4EtveRnJXoT71Nc6vfqksFpIr3YXManhm/DvWGdS/tXT3vILR2MZ6xjlWHqfSoo7G51VbbVtFaYTo6iRJAQQQeo9qzjTfU1qVVFuLOt+F2rpeyXdvLEYbsZaRcYB5wTitzxjcfura1HqZG/kK0dK0e0tLo3SQql3Og+0OoxuOK5jXbr7Tqs7D7kZ8tfoK3m7QDLEquKUuiMu+uobWznuZnZEjjZiVOCMDjFeafDy4ul8TWq2kMct5csxaebkwA8tJn6V0XxQvPs/h1bVGw93MIz/uDk/0rgbUyKpdJGQkbcg447ilShzIviGpeage72fiTR7m/vo9NlF5FpUZaS4dflmf7oVfX1zWHpdmbnX7e/wBWTzrlkJiUfdi7k+/GK4/4caabu/8AssjMItTlNqiqcDCKHYn8xzXrEOkRWKCTDAxjaCecL6VnOkoyPnaVCUprQxfFl4sUWAxyOn0ry+9cTXTHORmuv8c3irK6xnJIwc9q4gHknNUk76nvStFWRc021jmkae4lENrD80rnso6496r3mv3iXF1qtswgjeQeVGfugDp9eBzV3CX+hNDbq0S2EjPdtIOJlIG0KO5zmuJ1Wea6fb5bpEjZRem3PUVaTk7HjYmTnKx6c/xb8zSwq6KFviMEmX92T/ex1qf4VX17r2vX2v6pcPJOZ4YVHRVGScAflXkgZwceU+PXFesfCeOWPQovs8e4zarGHPoqoSTW1KmlJM5lTjHZHvlhIzSDLL+FaZf90VrA0VgzLg5rcP3a+upTfKD3IZn+fPoKytatLPUdPmsr6NZIHXDBhxWhKfnNZmpm2jIeeWQZ6Rp1arcrqxSR82fEbwdc+FdQMkG640yVsRuOfLP901xqMm5lGfoa+oPEFzb3Wl3FrNo0r28iEOZecj2HrXz54x8L3vh+8YvE7WTtmCf2PIVvevFxeHcHzR2NI6Ffw3rl7ol4HgbfCx/eRk8EV6hY31tq1gt3bNkHqO6n0rxwfLjd3q5perXulXQmtZmVf4lzw31rnpV3DToXY9NmXGc1VlUc02y1JdRsIrtRt3jkZ6GkkbNdDakrlETVQv5vLjap55GUn5sCuZ13UGCmONvmY9e9c9QlFHVbzzAU681nqN3I60kvJLMfmPanQ9BWDYPUeqmvSfA+rxz+Eb3SW2CSzP2qPJxlcgsfqOfzrzitXwlfJYa7bvMAYZCYZM9lcbSf1rnrw54+hvQnyyR6F4OtrqyvNY1KzKzpbQeYVJ4mQ8j8RXCfv7y5llVS8jszkqMc5ya9g+EOm3UI1u2ngVraPZz3cKD/AErza7j+y6lLNLFIiGWVdoGAu7dxWdCam2z0Ju5a1/Vn8Rabp1pqYjQ28W6MRLgHtk+/FZHxdhSDxvL5bqyyWdrJlT6wJU8tqvk+XHKpaUwWwB6qHPX8Kr/FXRzofigaf9oknRbaNkZzyAR0+lbctlyo46spNcxlaJqot3WK5y0JIH+7XerZR/ZhLHhlz1ryglt20j5T1r0rwBqS3OjmylbdLD8jZ6lT91vw6VnONlcVObejOo8O65HpG62unJgYfXGav+K/EGt2vhe9vtJaOeNgpt7i3hBa3x1Eik55/vYwK848U+fDK0Yz8jZ+o71d8H32qW++70y4O+Ncup5BXvkdx7U6dW2jHOjze9Hc5/UvFmu6hZobjXNUaU43J5oVPfhccelRaNq/9j6ncXX2YXXn25i23mWPzD73Pp2rW8Xw6TdaQuvWNmbO4nuBHNAh/dZwSXUdsntXKu084RpGkfACIWycAdAK6U7nLKLuPlEUbMEbc3epdK1K60vUI9QspPLniyEPpmp9VhMajLJkqpxjB6dazUO1w2AcHOD0NBmSy3Ek8peQ5LMWJ9zUsRlXLRyPGdpGUbBweoqF2WSdmWNIwzZ2r0H0q7Cny0mxxV2Ufs6+poq5sopczOz2cex6Fqd49/KszOW2/KBnpjvWhYELbKx64rLurg3l5JdeXHHvwcIuBmmK8wO0N8oryqcbI/TJ1JVYrm3NmS8RRwBmmec0n3WIqjCuTljmpgSu7bxt/WqsTyqJu+GIi2oBmUsYgZM9+K3p9WF6r3EKSArwM9qx9NkNrbrAZVS8uBw448qP1P1rWv75dF0tGSOIiXgZ6sfWmoq56GEclTepwnjFINRDtdInmdgByD615/d6JKMtDgivR9Vha+d59m1s/lXN3Vs8JO4OfpXTGbgrHiZll9DEy55rU4qWxu0ba0JP0pn2K8/59HrriATnkH3FJt/2mrX2p4P9g0v5mcn/AGbef8+0n505LC4RT5kRT611JBH/AC0aqeolygVWzn1oVRsiWS0Yq92zFtrHc53PmtrS7SRjFa2sReZ2CqF6sTTbOOJEDMDnHNevfs5+BZfEeqz67cK0Om26FElPGW7gU9ZNIisqOBpOolr0O7+GPg5rfwtImzEKoPNkI++5681evrO1tZvLghSNVbHAxXaatcxx2yWdjAYbG34ijHc9yfWuMvneW7ZiCOaVSCSPkI1JTm5Se5Bql0trptzdE4KRkr9ccV5nDI+z52Jc8nPrXS/EbURb21tYrktI3muo6lF6frXKXbBJEPXzMEYrlq9EfaZFhrUXVfU4X4qXXn69Z2XQQW5c+7NXPjIUqPcipPEd39v8R3dzkt+8Maf7qnA/rTejZ9Aa66cOSJ4GPre2ryfmeo/CCGBtcsEkZN0enSTqpbHzPLjP/fIruvENx5NnKXlHc/WvJvh8txe/EDT7iyykGn6eiXD9B908H1yT+ldX8QdUZYWUH5mBAxXLNXnc3wqtC5wXibUBPeOfU9q2fh94abV3N1OypbwnDDGd7e3tXIW1vdX2oLHHlpJDtQYzj3r3nQrS10vRrSygQJ5SASerNjn9aJvlRT992uUH0HTRG+6BVLOCpU9OP/r1z2o+CdNuHZ/KiY+uMH9K7C5kRl+UE4NVbl4vI3CVQewzWCk0VKjDaxw//CK265iWIY6YZQR+dddoFjDpWh2ltDGkbSvn5Rj5icZqBm+bAwWx2PetmGMNrljZFhm2VJJB+tbxqSOetShbY6PTN1tdvGWyFbAro1dWiDZrm0ys7d3LMxHpzWvZMrRctgE19bgpOdJM8ycUmSygklh0qpcLkZYAkdD6VoEDZgc1VnjJHSuyxBzevTMtmUjt2wzhflXJOTXK+JbWO9sZbO6tZDFKuCpTP0PsRXZ6kha3I3MuGBypwRzVWWIxhgXLZ7nmsqkFLcqLsfM/iXR5dFvjbzb2hbmKQr19j71lKhkUsDxX0T4k0ux1GBobq1SUe46H1ryvxR4Lm06JpNPVpo2BOzPIrx6+FcW3HY0TMjRNTMFlHE3CKcZreW8QJuLAjFcU6tGghdXjlHUMuKdJeSQxhQ4I9M1yptaMu5s6rqigNhsVys0rTXO7LFieCe1OmM02XIYj19Kn0u3SQ7m7Um7k3IvJZGO7nIoHHSrN1w529OlVqgCRfu1No1jdapqUFlaxvI80iqMDOMnrTLSGW5mitoELyyuERQMkknAr6F8M+A4PDuiWUyojajF5kl3MB95gpKhc9gQKwr1VBeZrTV2dP4Z0xrfw9DfxSZS4QYI7rjA/lXJ/EzRVk8B3lxHAFltykgOMZAOD+hNd94Nmhl8IaSqQl1e1XPzcKe4x9ao/Ee1kk8D6xb28YBNo/wArdCAMn9BUUo21Rs68kz5vYst5YqoO57xMj6bcVr/HaTztfsbjdkvYLn2w54rZ0zS9Hujpvmzi4cXCSxPEfn2hDlSo5PO2sH4uWl9EujSXqMrzQSBNwwcbgefQ81bfvrUVOrGSlFnBRNkjNXbC5u7OcTWcrRSdMjpj0PqKpINuOauQfcFatHO3qdlbXkPiG1KzbYdQjXgD7sg9qs+ErmK0vW+QBcDzOOrdOa42znktrhJo22spyDXfWGm295ZnX7WeIRufLmgJwQTx07nNc048p24epfRlbxzpcVvbX1tbtuiYLdwN646gfma4jSbtrC/t7xEWQwSCQI3Ktg9DXonjtxB4b0uVjsucSRleoKYxXmZG36VvSfumeLVpnW/ERWY2d8IURb2ESny14QE9B7Vz2pwWsF5NBZz/AGmGNsJORjzBgHp2xyK7Dx3A8/gnwlewqZFe0KMV56Yx/I1xyafdvPHbxRGWWRN6JGdxIxnt7VpdHKy1FPpq2d1biyaRnKNDMzYaIj7w46g1c0RrQ2uowXNu0svlI1qyn7rdyfas/TrOS58wRvEnlRNK3mNtyF6gep9q3/D9ihRpZWAl8lVQL0I5zmsps0pq2pk+Sf7p/wC+aK6P7KvtRWdmdXM+xoQSJcxB1QIB1A9amSFeuKlVVXoAKDXIj7+M3yoaVwAB3OKuWlt9qu4YF65y30FVe4q7pd1FYyzX82dkMLEn04/nVFxlcra/J9lkkdWPmXLhVJ7IOwqprepS3slrB5hZYR0rJ1HV5tR1OK4kUKmAqJ2UVe+XG/A+tWkae1+yh0t5NCh+Y/Nyaz5rtpDgmpb5+BVHjPSrM5N7DZDls02plFLgegqkZ2Kckb5qvLExrQuG4rofhZ4B1z4geIRp2nKYLSP57y+cfu7dO/1b0FEU7nDiq1OjBzqOyRZ+Evw31Dx/rEVjbs1tYxMHvrwrlYo+4HYk19Ri303w7pMHh/S0WKxtgETb/G3941JYWmi+D/DkPhjw1D5NlDxJL/y0uX7sx/zis2+mDr93+H1rqiuVH59jcbLGVObaPRFO+upJQ/mKSw4yvQ/SscxGRz1GavX0u2FFHFc74q1FtL8NajqKk74IiU/3j0rJ3e5nThdqKPN/EWoDUvGdzdLzDBi3jHsvX9aztcl8i1WTPypGzA/QE1y+kXEhczzTs0juSxz3PU12miWGmazZtb6pcSrGpxhR1z2/GuWb1uz9IoQUMP7OOlkeV+GND1jXHdtM0+e7EIDTMg+VM+p+tK0bLK0bKfMB2lcc59K9jea20TTB4L8B+bPqbgtIrADYO7u3t2qHR9IsbPw5a2WsrFJd292biaRequT9zd/Gf5VisfJt8y93p3PicbQp4VJOV5P7iTwVokmj+GopJo/JuLgCSYY5IJ+QH6VwvxBu3bW2j3cRjAHpXs1zq9rABLcaHFfhgE2yysnyde3f/Oa8W8VWtpdazKbSeSBHf7twNyp9G/8A11rCfNqaYaT5NTX+HWj3Dx/2iqgvnaCRwB3ruLix8RzSSnT7e2+zrjbJK5H17VQlnOg6Vpto+oW0sfkgAIwVix7j1/Gumt9atb7Rl+z5mMa/djbJzXDWqVZS/dr7ysHiaUnJT0OY1u8gs9OKrLNc3YYBhEny574z1HvXNjUtSlQqtrdOzdlT/Cu4hktbdfOvjHE0h2YIyxoEei6raP8AY53jndCoKdQB1Napxhu7jqYqkmee2d00ISOG0vGme4Qs7EnA3c8V6VpMZHiG8leTe8soHK4wqjmq1lpNmrW8q+azxAbsgcnPU1rxlMFxkSKTuP1rpi4taGDqcxYSYreyR7g0p9PQVs2LfJt9K56JQtyJfVcfnWvbSjcOevFfSZTVvDl7HHVRtofkqOTIyetRxPuXrTq9pGBk365SZfY1Um+eJW9VFal5grgj15rNhw1sB/dyKzaBGPeR5rFvbcSKyt/k10d2g9ax73ofpWE9DRHnXiHRVn8wqvzc9q4DUtLa0ZgwNew3wXfIWz1rlNdsY7hWHr615eJpp6oo4eyubS3kkt5xNLDJD95Rgq/+FLpf3DTdTsJLaZZADsPy/Sq1vIYZGXkc1xFE13941Xqe7YAFj0616D8D/AsPirVpb7VGki06zXepwMTP2XnqOmalibsdP+z54Vt4bt9b1OEfbPs6yWCNzhGJBkHvxivYsQ7XeXfI0Z3AYxg/1rO1rw5pkd215Yw3VpcRSiCERzlUQOeEC9D7fSorjSdflth52pypDKmB5aKJVyDu6+n9a8+vRvO9+hurcqaY7wSRbaSLFXD+RPIu7uQW3f8As1bOpQpeW01rON0csbIw9iMGqGiWOmaJAtrbxzls/NJMTudsc5960pXV1LA9q83EZtOn7lONvNom3vM5vQ/DOkaHawxWdsrPCoRZpFBkx9a8x/abjzaaFOBgiSZP0U17I5BHXNeUftKR7vDGlS4+5ekfmh/wrky+tUqYyMpvU1VleyPB0+4ua0fLmSwgnMLiKQsFcqQrEdcHvWemNqFula9pfXH9kSaeWBti5YKRnBznj0r605mRXFvcwQQTyx7Y7hS0RyPmAOD+td58PPDk0O7xLeMH0yGMPBHK2FeQnb+YNchbRPJol5J+7CRyx8MuWJO4cHsOtdBNr2qzeCovDy2DI1svnPwchM/eI9OayqK6sa0JqErstfFsTR6la2QQCKCLaGB+VmPLY/E1yVxaqbgyWsLrFwQsjZ7c5P1q55us30mnrdbWzDm1YnaGUE8n1ORj8K07S4kmuINTaaGKW6lbKCIYUgYJ9PwqoqysTWq+0m5EN/rmoJoejvawG3j0+6lMJCFotxIOAT6Z6GqF35l5f2h0+zmtrmWEbsHaZpCCWdfQHNaMczSabNpv2qTyJpPNSPkqGXPJQDgnA5H409ozK0czRyLm0RAMAbeQoC55IyM8UkZkOlaXcrpy3gUYZtqZPcAn/GtyO3ihntlW6X59yBVBbzOhzx0OD360aRYTXEkMMTq8Ma70WST5REOSAT1Oc8H1q7prW8dpAk7GK5SMQRl5AARjk4781nUduh00Unuzb/4Ru0/56al/34X/ABoo+33X/PR/++6K5eaR2e4ZagswA70hGc7SDjg47VkQ6nKPEFuys8KJzsZec1uavcfbGW5gtTCB8rS9C596zcuWVj7WjOFWLcXsV0bLYpmoPnRL6MdZEC/TmoBKwzz2qC5mLWUqeoq0yrmDa5YgdxWukx27TWVaKd54PWrZfBNbpIpPl3HXb7hTVXIFMkbdipQ21QMc1SRMp9RVTrzRGrSSiONWdicBVGSfwrrvBHw/8UeKpY2s7F4LQth7qZSqKPXnrX0n8O/hFoOg26SJai7vsfPeSDP/AHz6VcabZ4mPz2hhVyx96R86eAPhP4q8Y6rBEtlLY6dv/wBJu7gbAidyAeTX0zZWOj+EfD0fhzw5GIbOP/WSD79w/dia39a1SzsbJtP05Qy/ddlPAPoK4+6kZm3Nyf5V0KmoHxeMzGtj5J1NEuhDKWZyzkE/yqrcsFHLU+WQjNZl3M2DjmlJnNGJBdssso5wFGa8m+N/iWJrWPw5ZXALMfMvNp+6B91DXW/EjxGvhvw092pBvJW8u3U929fwr53uJ5Lid7mZ2kmlYtI7H7xPesJSsfQZPgeeXtp7L8yxp05jkCkcV3ng+cPcvHkfvYyEDHA3Y4JrzqH/AFgrqvDdx5N2oY8MCM+mawnBSi0fVRTlFx7naWulx2eo/wDCRazqMEWpCAxNFaHmQdvr9as2zW+o6lBDbxlorWPzZi//ACzZug+tc9f2Ys9Pe4huWv3jX5mK/vAx6AewrqPDhstI8MRTB2kaZPNkkfrIT/hXnqnKUtT4KnRlOtyyexN4muktbX95K5YDPP6CvLdQeOa66ZGcmtjWNVm1ae8G/wDdwY2nPWuZvHEUDybtpH8R7V6EUkrI9RxUUzoPDOmXHig3N5eNiztnEas3QAcbRXdTaxoPh6z/ALO2xJciIs5jXAT0+tcXoWvXWneGrKC0037TdXrFIEHCs2fvken1o1bwzepZX8mqRRT3Vwyyh+Q7MOqj0FZTSufPuXvNos6RqN5qlhqZWZxNgLaoEBMpPuegqFvEOp+DkTTru3sJ7g2+14FUkxEnu3rWm1ys+lafo9hpy/b1KE+TOFZfr7isrxhpUOnXUhnS6mluVEjTyr1YDBGRWV4p8ppThz7mx8MNWvNQk1OebeUjCBVJzgmum8MyXl3a39xdx+WrXDJFnuo71y/w6dNP8OavcsvV+Prt4rsPDouo/DOmx3gxI0O8++TWq0TsdtuXRFpn2Fe+BSaNqcN3NdQ7SklvJsfPc4yDRKqMMtKF9qw7jXNMtJGlZ2YowDeX3Ge9duCxUqUhSi5bHe204VfU1YWYN2rJsZFkjEiMGRgCpB4IrRj6V9dCfNFM5ZKzFuTtBYYzWWGIEgbH3iRirtw+Qazpd5k2IpYnsBVNiRTvOBnFYd/KqqSSPpXR3trMsO6YxQqO8rgCuP1rVPDdrOVur6W6uAeLaxGSfq3QVyVJxirs1SvsYOrXCBz8w57ZrHnk3H7hP4Vc1TWszeZpXh2G3/6aXcu9vyrndW1XVLg77jUpNw6RwgIi/QCvLr4ij1No0JvoTahavLbuGtiQ4+Tkc1zraGbk7I2KSL1BGcVIxeYsZJJHY9yxzW74cg+YEDjHNcntE2Dp2KOieCdU1W+gs5VSOFmAeXd0XuR719EaBoOmx+Bw9tew2WlaUZIbi53bSmzBP45NcR4SXMqqqEtnjAqTTRda98Jb/RNOOTqHjCSCXn/lmP3hP/jtc+KlNRXJ1aX3mTjdo9L+H2taLrtsJtG1Se+EGGZLtR5mMnD49D61p3MnLr88sHO0x87c+v51wPiGOPwddeHPE+mR+Ra6TKthfJH/AB2UhAy3rh8H2zXXXXh3U7eYXNjezTHH/LM4DAnKtjoflNeFiZ1cHiFNyupLqNQ5rpEd3+/ujLCCys7lhv7HB5U/jzTnV2UHON0nl4C4/HH1rK/tTUbQxx6nZrKWgaRyU27GHVRjrnGRV4X0FxZhpVkgZj8hY5JyNwP5CivjFWjFSj19S4wkupVMzQqHkwCVyVJ6ckc/lXB/tBxef8P45hj91fR9ORyGFd9LvkyGKNER8roMkntx9a5L4zwm4+G171JW6gbJXByWAPH1JraNOh7WFSlvcqLd9T5qQfJ9DV20bgiqZ4aQD14rV8L2R1PWrPThKIvtMqxbyM7c96997mS2LMFxJHpV5bLjZLJEz++M4/nWjE0d1Na/aL6aOQ2u133dY8HAyfpj0xUPivRZfD2uS6S90tx8qMXVNuQfaq96vkSCFhuMQMR+m4mspRd7iLVtZ2Pkq8mpwJIsLAbpTwx5GAB07EetWYY9LjZp45oHSNkkAEbPt+Xkc44JNVIYtMaxmkVS8qqSASRg1Z0O4tbqZrQWyxRyBBKAM7uRSlJpFQjd6k66paxtiOOSSOE/IGxGCOcg7eepFba6LqF5DayC8s7S3uAkSMsRJDNjA/MZz70+7bw3pcU0PkxeZcwB42AyCpPA/MVRHiKRdPj0wwAiPaeCOXUhlP4AVPM3qivZ2Vzfj0u00u2lLXDF7KPe6yNtZ+cHbXDahJL/AGg9zJ5hLzkxuR1UY4X8a1LrUtS1VnuNVhgFweVwuMAYzVW9mfUJ4bO6naO1to2a1ATBDsckZ7800xdbGx/bEf8Afm/74FFc/wDaR/fn/wC+aKXKjXU0bzSrjVdTuL6zk8iG1g8ySSQEBj6Cpk1W8n0yP90TGRt3AcU2bWpb/TZ7C7u32bPuoAvPuaoaBNNZ7I2UvEzAVyu7V0fW4dqUnd2ct/U04fMDAhWqytq4jlkZSBiusjtbaTY6xrggEVHrLWS2EsYZFlxgKDzWam2z1aVCpD4nc4KPaAaqXysy5V9uD+ftVhIriS9js7WJp7mZtsUS9WY9BX0X8HfhHb6TaDWvFkMc+qFQ9vbsu5ID689TXbSpyZ52aZnSwkNdZdEeVeBPhbr3iO3S7uy2k2Lch3XMrj/ZWvoDwD8IdD0eOO4s9C/tKfAJvNROcH2XpXbeHLFFl+1yMrSD7oYfKPwrS1PxAoBjAwV4OG4Nd0aaitT4XF5ticTpeyFOj29vbrJe36COPlo48Ko9gBWfrHihpIDY6cnkQAY3dzWJqd+s5OMg55+bist5Pmpyny7HnRp3+Ikmk6jP1PrVWR8cnn0olaoJJBsOawk2zoSsQzz/ADEZ5qnIcN9TUjkM5bFZPim+/s7QNQ1AHa0Fu7qfQgcVBpCLbseFfGbxMNc8Zf2fb4NlphaNCP45Djcfw6VxBbLVBAzl/OkbfI2WYnuSck1IDzWL1PtsLSVGkoIlBwc1r6RMSy57GsUNV/SX+f8AGkd1KVpHolpqy2M119pt1lQW0cqRqmWkzwcUzV23eHIri2jeKCX/AFcbt0B7YrI1KRhpun3MX3lJiZiedp6itvVbn7ebGMooj+WJUBzj3rntaTPmq2HVDHS/vamdcx2eh+FBcNAGubwtt3Hn6j2qTRfCVtdeHba81SF3mnlDeXJ8oC9sjrjFWPiBpM6+OLS0kjzZxqpWM8ZUdQK7HSLwyTBpJoGfBCxSjlUxgAUSUlTbRzYqM5K0SfTbDw1YQwJpdunlr3Zs4k9j2HtUerXlvHEb6SQ+VEGJCDp74/pWdrMmjNbTaVZ28q3sDCQ+UwCMT3A71yE2rWNxYvPNqW/CkeUeNp+nc15sKdS6ab1HVqYOUXCpT1Ssmu5a1bxNIsX9taRoJdlIjOoXEe1Rn0HWo7vxXaa9oscd9BcR38RKoIz+7OepNchc+INQvdLOmvLKLdRkD2z39a0Ws7eGVJLVmaB0V4yw5IIr1YU4xep5dHDya1O68CafvsbmVlmWKa5jCLjl9vX8K668nWaV/KdJCJCh29E9qyfCNxcSaZDeZCW6xLEmOzDqfxqzqVwE1COztVSLepmlwOEQdXJ9amS6I6nF3M7xPdmzs/KjJ8xztVv7vrXGb43QqeMjnI61q+KdSjupI/KO5EDKG/vE96wHbBzmmk0jspwtHU7T4fauV/4lNxnaDmFie3oa9Ct7eWSPdJJFCqruLO+FxXg0d9La3MVzD8skbZU1p3uu6hrEL/bLl2GcbVOFx6V7WExypUrS1Zz1MO5S0PR9f8beGdAuTbvLJqV2v/LK3GVB9Ca5HWPH/iW++XTorDR4H6GMb5QPqa4uRFjYiNAAetEBZs5bpXPVzWtL4dEa08JCPxak+pLNfzGTVL+6vm/25Dj8qgjMcK7LeJYx7CnPJjtmoWOM1wTqzn8TudUYxjsiG/kbyySawJ5csa1dTlO3b2rDdcsWzRFGVQWKUK2TXYeDNs0cp4ztOK4cnFdT4LvkhuhnpjBFb03qc1RaHv37PelvfePNOKpuWFWd+OM4K/1rifA7XmkeFfHF3arl/D3ihbqSMd4iWjkH/fLGvcf2XtPS00ZvEdwCrXcm2JCMYVT1H1NecfC+G3l+JnxZ0W4QPaXF2WeH+8GZgf51hmFX2eHlUX2XF/icrNXWLWzvtEv5HuAunXFkWcdV2Fc7q04NSv5fh1o2oaR5kl01vbnYeMgDBB/AZrzvWPD3ifTtGTwPZ2N7ewyTmOK+jy0bWx5VWP8ACQeCD6V6aY7vSltLewVp7e1tkglMahgCigdPcgn8a8jNq1OuoODT6mlNbmSNenlu2t761jnjRMlygBOQcDH1GKbcwaVcAHdLbgDcuBwpUsuPzzVm/wBQsbzeLzTd4jlaMsqkEZGc88+tNubKG5jtxY3yQsp3bJF5cZzjmvLUo32saWMi+0m7Fmn2G6juIg27IbDEH07dMVj+PY5ZPhzrSzCbchRwJeoAdP8A69ad9Z6jZ3hl8uVEToYTkNg5Bx6deKreKZZb74e680rbmFmxGRg8IGOR2Oc11U5vnjZqwranyxMNszj0Y/zq74duhZ61Z3bZ2QXEcjY64DDP6VUu/wDj5k/3jT7Fdzt7CvsDlZ1vxG1ix1zxY+oaa0hg8lU3Ou0kjPOKxbmXzoYX6v8AMJD/AHjnrUEce6dY1/iHWrlpZzSzrbQqZXxuUKM5Ofun0qWC2C1SUKcRsVcY49aEVbW4Vg/XG4dCAa6Hwxo73UWp6jdWsqxxWMs1kwfbukQhT8vXuas2/g+R9VsLW51CBJ5WWJkRdzBvK8xeD1GOKykrlqfRnMNAtxcKtvLLIqJgs55wOcD2q/4dszJepPaxtdSAOQi9QFGSa6nwz4f0S8tbsQPezM6TR27yR7QJVi3EDHXBz+Fauh2en2N5pV5beXYRMklncW8p2usxgxnd3Unn8aUn0NXJctjltYtp7YWbSSrcJfW32iPYMbQWxj86T+xNZt5ppbyD7NbwxO7yPyFCkA59PvCrlxe6aNI0aefVII7vTLF1WMDzN8iy5VDj19ah1rxXpkmp6jdaZb6hcQ6tBIl7bXEuFRnC52dehXr3qUmzK9jT/wCEK1L/AKCVh/3yaKxP+Ewl/wCgJD/39airsw5vM5/TIhdRXgmY8RFgR3NXvC91FFABeFmYDIyKzdKk2iT3XFWUDbB8oxjrmuaUeh9NgZyppVI7m3c69fSHyoZ3hhAwApwcVHpbb7xN7FsnnJ61kDDHAZyfRRWjosbJqtorqVV5BkE80WseusRzSV3qSC/n0vXbfUrRhDdW0vmRMRkEj1r6q+HvxMsvFHh6O4jYfbYgEnR/vIfT6e9fI2vsTqs0eOA5AqbQdc1Dw7qcd/p82yUcMD9119DXTCo1oeVmuBWJ12aPtq38VSbPLWOM/hWbcXzzTMxXGT2rznwD4403xVZBkb7PexgCSInnPt6iu4STjrW/PdHyFTDunJxkiw75FMyPWmM2RUbGk2ZctiaUiqdyelSFqqXTYIqWVFXYHpXDfGq7Np8O9RwcGYLEP+BGuy8yvJP2idU/0fTNGRvvsbiQew4FQ9juwdLnrRieNRr8tPxS4xxSHpWR9ikGasWb7X61Tp0Z+aguO53eghdSsWs3UyCORWCA4JBrQ1yO08P6Jb3wu1lvYZR+5HPfv9KxPALsdVMSSCN5IjtYngMOlUZdS0288M3tvcea+sC4xHMPusAef61Eo6nzmfykq8Jrt+p3PiG6l1w2Ou3wuITIgIkXoR7VDqEl3bRWka3K3guWPluOHVcdzXmXiLxJrl1PYWtxcmOKxhWKDb8u0Y/Wn/a1s4Y7mG9H2hBlBu4BpRpNrU8+WMnKKtoy/qGoL/wlF3HeRssm4Ksyud0YAFYOohVvt2/fyMHPWqz3N5f6g91cMJp5D8zIMCtG00e/vbkFLd2A4zjitOWMWjnUb2stS3Y6oqp9nmtPNjYneU64IrqdEb+1orK2RMOiCLaOqqD1pun+GRBaqoQBjy5PrW3oOiXNpLJcBhBGBzKTgY9qiUk2d9ODR1doxtCIo8iwtY/u4+8cZJrk/EF9JA5VpW+130onmXP3YyPkT+uKt694qj02CK00+NbiURjMznIz6471wbTSy363VxI8sjSbndjkkmpSLjB3Ni8mbYg77qZI5waZdvulRvTmoZZtxNUzcSRsqcmptKl3FlJ71TkOY2p+knF09K4jTmTk1Cg25q3P92qZ+/WZpYZIpz0qOToaup0qtOtJsDJ1HkVjv0NbN+ME1i3H3jW0djKoV26Vc0iXZcY6VTbpT7NttwDVxZgz7R+FfitbnwBpIhhB+zx+QwUYAIP9c145P4kvPBvxp8U67Baw3UV++yWB3KkdGyK6P9mvUlmsbzR5GzsxMo/Q13PivwP4H1WSa91azENw/LzxSmN2OMZOOCfqKqrCNSm6clozjmrMyfD/AMWPCWoskN08uk3Eg6XKfuyfZxxXTG1tZkFxbspEgyJbeXIb8q+efiB4d03w3fxJpOtSajZzIzbnjGYSD91yODx3xWV4d16704efpOrzWx7iCX5D9UPH6V4NXIo705Wf4FKp3R9JajBcSrmUx3ajr5g2t+YrFv7e1l8tJDLaupDKWG9AMg9ffFeead8WNXh2Rala22oIPvPGfKkP4dD+dddo3jzw3rDLALo2Nw3/ACxuhsJ+hPB/CuGWDxdDVq68jRST2ZaZdSs980bfaLdpBt8o+YFXPp9Kp6lK2peHNajaMKzWUqlR3+RvWt17eHHnQsy5/jhaqdxGTFcJLIZVlhdem1s4I5/OlSqJtaalHx9e8XT/AIfyp2nn/SAPal1Jdt2ynrxUdqcTA19qtUcj3NyGNcb5cIAvFdF4B1C0trbV7X7dDYXcwiktJ5l+UmN923PauRupt2M+lMLKANxFKwjvrnxZahbS4nM88wtbuzmWJAFl8xiQ+e3PaqV54tuIdQs9Uj0u3S/g2iadnJ80quxWA/h45rkM8ZyMdqYbjJ2sTU8pcZpdDobzxDqi2yW9ndtbxGVpysfGGYYOD2yKxJr6aTbHNNI4U5G5icVUMx5wpP1qKSRifmGKOUdSfO9FYmeT5jtwBnoBUqS+WgYZzVLeKPOFNRsZl77Y3q1FUfNFFOwrG5YxoP4jV8RQr823cfUmsw5hGSMChrw4xmuZo+jw9aNKmuY1GuZFXajBR7CnabJs1O0YsSTMuSTWK11n+KprSZn1C0WP5m85cAdetO2hrHGRckonS+LrVLbUJiBn5yea5uYlmDfpXT+M5xJeuMjPA/SuYkOGC1KPZxCV9C1pV9cWN3HdWUzQXEZyrKcfga+h/hl46h8T2fk3CpDqES4kjz97/aFfNu1vvCtTRNUudI1CDUrUkSwMGwDjcO4rWMjycZgo4iPmfWnmkdqUSVzHgvxJa+I9FjvrZuekiHqjelb6vWqZ8pOm4tprUe0h9Kp30zZXgVMzVTvCPlpMmMSPzT6Cvnj4n6qdX8c382cxW+LeP6L1/WvoIsvrXzF4gimt9WvFljdC87t8w6gseazme1lEE6jk+iKOd3NIelC9KU9DWZ9EiKhD+8xRSDiQGgaN7wtc+TqsEjDKgkEeor0GH4a2YvprpL/EE7ebHEI/uA84z+NeX6NLsukPU7xgete0jxDa2/h+0Z54hLGDFIpbDcdKUjz8zoKrGLaujJufhfoNzdfaLy/u2OANgcAfyq2vgHwdaJltPMrD++5NZ9341tlXKocnvuyKx7vxg8gOxsD6Vled9zylhqa6HVvpmh20Wy00+3twO4UZqm8lrCDt249hXD3PiO4c8ScfWqE+tTNwXP51T1LUILod6+s28Ln5UYY6GsXVtee6by2kIjH3UB4FcdLqLt/HT7DzbmXcuSM0rEuUYl26lJkLe9VmmNS3A2kr6VVPWmijank/0dZO5XFUt5pXkL2KBecDBplJt3LJBI2dvrTrWZobolQOahH3xRn99mgDqdNX7bNLG5wFTIxVaeIJJipvCbb7ucn/AJ5j+dP1BMSjHpUFFVTimMA1PAJpNp9KTAytUiw3HpWBdKQ5rqNQTPXjisDUo/myvNaQZjURmN0pYBiTPrQ4PpRHncK1RhI9g+AV8bPxjbbG/wCPlWjYH6GvcNbkjuQY5oi496+b/hJM0fi3SjzgXSc+xNfTFwgLnIyKo5Km55v4o8J6TqaGGSLywOhGe9eba98Lbu1LT6VcZHYDNfQVzHGTt2gr71UlgGCAuM+1bJ6EHyvfW+vaS+y7hcqvdlyPzpbXW49uyfAHdWXch+oNfSeoaLZ3kZS4t0cH1FcJ4j+GOmXW6S13RP6AcUnFMDitA8TXltKrabczW3BO23kzGcDPKNx+WK6/SPifcO6/2ha21/FjiS0fZJ+KN/QmvP8AW/h7remu0lqkjKO6VzkzXduxS+tSSP4gNrCuerhYT3RSm0Utb51GQ7WXJJwwwRz0NVYfvZqaaWOSVjlv+B9ahOB92utLQh7kkj5OTTd47kmoWY5pPmP8JoESM2SOTx2pTKe3FSWmnX102IbaR/fFbumeC9Uu2G4LED60Ac6Zj6Gm5ZuimvUNO+GVquGurt5D6KMCun0nwZotrg/YhKw6FuaAPELbT7+4OIbWaTP91Ca2bDwT4ivMGOxZB6vxXvlnYrbqFgtIY1H9xQKuxxgn5sZ96APB/wDhWviP/nlH+dFe/wDkn0T/AL6ooA+b9aOyIVhvPWrr8m544wwPHzVhqFYd+tZxTaO+rIeZia6H4bBZPGOnmQbgrsxB9lNc35fzdTW14OvP7O8QW9ycYwy8+pXFKa0Lwcl7eHNtc2NZkMl/KSSQGP8AOs4ndJWnLZXE8ryIpKsc5ottJmYlmUhO9ZRZ9hWpyctCnGpKdOKYzYfI6VYuXjjfyoug65qpvyWFUjFq2h1Xw38VN4X10eYxNhcYWRfQ+tfRdtdQz28VxC4kikUMrA18inOeeRXsXwF8QSTxXGhXUxcoPMg3HoO4FXF9Dws0wicfax+Z60zZqredBThMM4Y024aOQDaas8AqN0I9q858eeD7i+sZriCMSXEas42/xAc4HvXpJXLYHNYmsa2dIvHjurf92ozvU5xWFVbHbgpuMtNz5zCsuQwINI33TXX+O7TT59Ylv9MG2CY72TGNpPWuSkUgGoV2fUwqKaTRBRRRVFslswxuotvB3DFdhqEg+xXZZd7Kqsv171xsMnlSrJ/dNdPpOpwFwsgDK2d2aTLVnTlE5yTUZGmIEOF9MVHLd3DHYsJIPotdTeX+khRHHbpuHfGapNqkUY/cwoPcqKg+acZLdmEsF9IP9S6j3FTx6TdSDLuE+pq5Pq80mMuox6CqVxezMNwZj+lBFl1Zbj0+1hG6WTeQOQK29BtUuLOa4t0CJGwUg+prlrZ5Jm+du3Y16D8P4YJdK1CORSdsykYPbFKQRSvoctfKVldT1Bqk3euzu/DSzSPILxFDHIB7VQfwo2eL9G9qaNWjBgb/AEfFLvzW4PC7qhUXi4qq3h+5DECdaLFIzN1Ab5q1F0G4z886AVah0K1VQZbrJ9jRYC94PHz3DeiAU/UHw/4Vb0W3htYpvLYncByapamBhmPpgVmyitBJ1p9Y0148KllxnPetOznW4gWVehH5UmhJlfU+n4VhXI+cV0moQb4ty9utc/cRMJBjqDVQImihcRcGqanB+lbbW7MOcVm39uIX3LWsZamMo9Tpfh1dGPxJp3OMXCH9RX1dP99q+O/DFwttqVvcg/6uRW/Wvrtb6GW2jm/56Rhh+IrRHJWWpWuMbx8pokJGPmXpTXnjZd2Tn0qF5gzY2/jWvQxFkbjqKgansc+lMDIvU81AFaaMyDBjyPaue1zwpo+poftFkA5/iUYNdU9xCq/M4Wq73VuW+VyfoKabA8g1v4UwyMWsZgv+zIKwT8J9UEoBnhVPXdXvZmRukZb6jFMZWb/lgi+5aq5wPGbP4VLEwM1wrnHYGt7TfAtlax820Dn1Za9GMLE8sg+gpht0PXJo5hHL2+jQQIAsMSgdlWrMdvDH/wAsxn6VuPbRjotN+zR/3aLsDKVG7R08LJ/dxWqsMfpTxClO4WM1IZ26NipYrOXGS+frV4W6kj71TrDxjnFFwsZ32WT2/OitH7KKKLhY+T/EdjJZ3RkG4o4+Q+tZ0UX7vke9dRq/nXmmQwld7RN8p9qz7PSLi5IUgrt/Wppv3TrnozISPcflGcV1fw+8M3ut61buLZzZwOJJZSvy4HbPet/wd4OsZ9Qjk1YmC1UEvnjd7fSu71TxVoWh6c1npUYCjhFQYApTmke9kuVxxDVepK0V+JLqVnYwqVihjB7gAcVwfii9WzTyY1UFjjiorzxTJIWb5gT71y+sX0lzIZXzjtWK3PqcVXpcrUSqzZuT82c9aXaNx5qKMbF3H7zfyqUdKtHz8puUri7RXoXwFtVk8YSTNjEVufzJrz0da9U+AOmam2p3V/DaFrYxhDITjnOePWqTS3OXHT/2eSPY51t4x8yYNULpoxgqu3NOl8xWbzsjnvVKVyzH0FaHy5d0vTm1WV41uXt1j5dlHVfSqvjbQbWxIhiLussXJfnJrpvAq232SbfOiyyy7dpPOO1SfEm0xZ2dxj1SsqpvhvjPF9X0WOSwVcKzY5IFeUaxD9nvJYcYAY4r3Vk32rr3BIryLxja7L9ZscNkH6isUz6HBPeLOVopXG1iPelWrPQGkcVb0pD5j8fw8VWrR0yGWS0u5o1yIYwWPoCcUEydotmXt8yU/MxOTxmlaIoeVH4062wLjpU11zIKg+bkru5CFNPKZj9SKBT06NQQLZrWpb3s1rbARSPGW5JU4rOtPutXR6TpIvNKaZ5AgUhRxnPepZpDcyJdbuF6zOT6nnNQvrl4fuyqv/Aas3ejSJkxsHHpWTc2LKfmypq1Yu7Lg1q//wCfhPyo/ti67y/pWW1rIOj0n2eQ/wAQq7RDmZsRaxOW+eTI+lbvhSG81/UjbWefLjAM0uOEHoPeuU0zT7q6u47W2UyTSsFUY6e9e5+H9NtPDWhR2sGPNHzSPjl3NZzfLsVB3ZV1q0trGwht7ZQNg5Pcn1NcdrEg8vANdFrt80kb7uCK4rUJ90jVk3c0asZOot8u2pNAvhBP5MjYRzj6Gobr5jmqIUrJvq0rqxi3ZnfCNmHTIxWJqUKxz4HWtXw/dfatP3E/Onymo9Vtsxs+PmHIrPZml7ow5bhUGCaoXjCZT6etSXgyRUcylY8N1rWKMZyKFvL5EwZTkZ5r6d8O6s114Z0uYDJNuoP4cV8tfx/jX0P8NJfO8F2frGzJ+XNaxOOtqjqPt8g4WLPvS/ap3PK7RSCMgdetGDnFamBKjyN1apNgP3nNJCuTTn+8aLAN8qM9efrTljhXoBSHGOab8tAEp2bTio8CilFACUmOacaBQAgXNL5ftTl609etADBDilENT4oWgCNY8dqkFOFSqqUCIaKs7V9KKBXPnnQtGle3DyoWya6nT9CQFTHCFJPXHNdbZ6PDCkahBgDmtFLaGMblxhetK1kac0q01CPU5HxBorw6JLcAYK4/nXkWpJILp1DsTnuK968Vaha/8I9eJJIAoTHTv2rxPUtYsZmKxxLn+9isZ6s/QqOBWAw0aU5a2uc9LIySEMTkGiRkkjAz3qa7WKR9ysDmq3kEjr054q4pHDNu48IGPLU5UaRsRg5HVfQetNigyNwJNep/C34Zaj4kuYLm6he008EGSRxhmHtUzdjnq1I0480tDM+GPw31Hxjdh1Uw2MZ/fTNwAPb3r6e0Tw1Y6Ppdtp+nRlIYECg9C3ua0tJ0yw0bTotP06BIoIhhQoxn3PvWlEcoOlZuTZ8/icS678jFuvDdndW7CQFZCOG3Ywa5PUfB+q2kDTwgXaZ4Vfvj/GvStrf3TUkaNg8EU/aSicrSPOfAWg3Daoby7tZIo4/mXeCNzV0vxCtll8MyNtyYXDD2yea6JlwfasvxSiy+H71GPHlE5+lYyqyk72Lpq0keHwria5jbsciuC8VaesulX7Fcy28odT/snrXoksbG5DIAd4wa56/tRLcX8LD/AF0DDHuBQpXZ7WHly1EzxG5GJT71GKnvl2OM9siqwIrpR64/OOcZrW8Ks5uLi33ZjnhPmeyg5/pWSDzVrR7r7DqQkHI27WHqDQRJXVhu2MagwVcLnj6Vau4kGG2068s2jv4njwY5eVOf0qS9QrEGOPSoPAlBxujOcAOoHep0iX5+KhcZkU8VaDKoOe9BgQ26cH610Gl3zxac0PmYG/IFYcHzEqOtTLFIc4HTk1JcXYuXWpqrHLDPtWfPqRmPzKpA6ZrNu1lR2ZlbGaqNNnoa1sJ1F3NR7hT/AAqKYtxGG5AIrM8wnvTXlZFLZ6UDTPVPhNbQsbvVpApEYEceeoPUmt/VdQd5C+7r9xf61R0CGPS/CdjD0Z081x3JbnFZWp3TNI+W5/iPp7Vzzd3Y6aasrkGr6gfu7s4zj3Nc/M+ee5qS8kLuWJ+lVd3HNKwmxkgLAgdTVeYC3hUyDJNXLWNriZVjQtzzxTG8O61qN1MzoI4y/wAnzdq1gjlqTSJfB9/nWRbqcRSKRj3rqNW3iL5elZWjeB7q2v4LtpGzEwbAPWuhv4T5bhl5HWiaSZdGfMjkzDGZRvXIzUWuxxqm5Bjirl0u2TcvSs/VmDW9CCexggDev+9Xu/wSZpPCU28523Bx7cV4SoO9frXu3wNU/wDCJ3AIOftB/lW0TkqbM7sfdX6ChQN1PEbbV+goWNs9K2RzDgcdKUbep60bG9KesfHNAxp2kcCm7alKBaaRQBHxTXO0Z5/CnkHNAx3OKQFZ5H/hx+NOikZjjbUjrGTzzTxgfdFIBY+OWp+V9qYfMYdKAr5FMCTL1LANwO6jbUkYwDSExQi5qTYvpTR1FSH6ighibVopaKBXMYR/e54z1NZPi3Ul03RXkXa7diDwa318OzQzfbNXuXmRVLLFCdoHA6+teaeN9S+1QSQbQFXOAFxRUqLlPo+G8Cp4h1pfZ29TnfEGsTX2msAMRlcNg9a4C4sMNvViQa3LK4kWH7PISQT3qtqEbNkr09qwvrc+oxDVb3mY7WsquMMcVNBAytjceeDVkKxAXnNd98KPAk/iXUkuLyKRNNhO6SQqQG/2R607nl1XCC5maHwX+Gtzr93FqmoK0WlwsGCsv+uI7D2r6chjtILdLeBEhiQYCKKxrMrZ2sdrYwrBbxqFjRR0AqQmRjksc0SV0j5nFYmVeV3t0NZ3iXB3Zp8dxGB1rGCSPxk08RSf3jU8py3sa5vowf8AWmmtqSKOHLVniJVX5nyahlUKflbNV7PuHMX5NWA6Rk1k63qUt1p8tvt2K4wT7U/nFZ2rKy2MjKSCORTlTjYunL3lc4rUbRoZ/MRyQT0x0rAnjkW/Vipw6MOntXRtrNukjQ3ifP2A70jm2usMkKrgcEtzXNoe1FbM+adaXbcSL6Ow/Ws0V0fjS1+z6pdxhcBZmx781zdbo9lskVqaGO4MOSp/SkGSanskE0vl4+Z2wDTJNWZmaz0+VTxuYD9KlvFbZtbkda6fTdP0ybSrVbtFgW3ywPTzCetMvbrwzDJhY3lP6VnJ2PIxC99nGusakZU1dhtZpYw0cXynvitibXNLiUi202PPq1ZV5rc7/dZYl7KgpJtnG4WHwaesUnmSSc+lanh6GCXWIon5TBznufSuXS5vLp9u9iM9a3NDcWV3C7SAkOCTmgWyOrubOxdT5lvGPbbWJe6HpczEi2A+lbk91DI7KoUnNZl0XB+Q4rZHJNJsxJ/Ctg+djOlJZ+DLee5hhEzEtIvbtnmt+CXA+Zc10OhW0bStcsoCxLkfU0PRCpxbkkjO8QXKpMY06RjagrlL+bkrn/erb8QSKJGkGM5NctcN1Ncidz1norEMrbmxSonmfKPXFNXn8TXW+CfDbX7/AGq4B+zI3H+0a2SMKk1Fal/wnoXlWCSMnzOePpXTJpuwcRiteC2VI1VBtAHAA6VIUkHRv0rSyR5rk5O5mR2z9NtYGrw+XPKuM+vtXaRKxOG/SuV16Pyb+WJmLFgGyfeoq/CdOD+N3OHvYeWWsTU1xAR6V113GM8jtXPaxANpwOCKmLOqpHQ5b05xz1r3D4Fyq2hXkfmH5Zgf0rxRl2sR717H8CJR5d9Dxzhq2icdWNkz1BPujnPHWl3bRmkozW6OQXzj/d/Sl8ym7h6UZoGOLZpKSkoAVqZt5pSTQtADCvtUqLikp1KwC0o60gpaYE1PTpUa9KcD6UEseRu4JxShFXo2aZ14NPUKKkkWiiigLHPeIfifocU93pkcd59piTbKjxDdGcAYIzwa828SSrJKz7iQ6hufcVzHxM1aKH4veMJoZYZre51a4KyIwZWHmHBDDgitbUrn7RbJL2Ma4/KsZvQ+54elFUZRW9znpkUSZXrTJG3KFxzUkpG/kE/Su2+Fnw9uvFkpvr4TWmmqcbsYaQj0zUpNnTi8RCinKT0G/DXwDdeJrhbhk8myjbLyMOG9hX0VaWENhZR2dnCkVvEAERRUulafa6Xp8NjZRLFBEoVQP61axurXkR8bi8ZLES8jPbeOtWExtFEyU5F4FJnK2KOOlOBNJjinUJEkZRSec011UDj9ak8xKjnkXAxSc2OxC0iK205qtqUiGyk+Vm46DqadK2TmqV9JJ5DFTg9qLlxSWpx93p1jqReQMu4HGOjCsK90CRd32e8lXHYtVXxjcappeqm9soGe3xmRV7H1qvaeNbeaMrcqsb46k4rJwuelSq860PPfiVYzWzxyykZZtvHf3ritpyR6V6P8Sb611LREkhYFkftXnStuGataHt0qnPBX7CwwSzTJDEMu5wBWyug6jZWEWpSIoUShdufm5OKzLGZoLyKZY/MKsCFzjNd7qn2yeCEGx8uFRkjOecU7NnFjcVOg0o9SbxIv234e27WcLeZFdqvIwSCpz+orhJNP1JozmEr75rq9T1Z7W0FqjbcHJXsK56XXJGBQyDFTbU86M5SXNIojSr1Rl2A/GrEOmx7A0snPfmql1rG3qxNVGvrmY/uo5Gz0Cg0+VyJc4I3murW3jCgjA4wKx7m9kkvFFuzAZBxmrOn+F9f1CXa0Jt0xne9dboPw/wDIIeWWSaT2GBT9nY55129EVtLmmO1nViSBW/ZQtcN/q2/GtnTfDix48wBQK3rbTreIBUTJ9apNGMpMxLTSIyoLqBT9VmjsLQWsPpya1taItIcqMcVwes6hkuzNk1hVk3od+Ep/aZka1cK8mxSc9TWRIC7cVLMWeQsTliavaFpc+p3sdrbqWZjyew96iMLG85dSfwloE+r36oVPkrzI3oK9j0+xjtbVbeFAqKAABUegaPBpGnpBEoz1Zu7H1rSjHWumMbI8urVcmRiE46UeT9KtJwtMBz1FW4pkJ2GJAdvbNcn4tiKaqpOOYh/M12kf3hXKeOomS8tpxyjgofYioqx9zQ3w0rVEcfqKjmsDUU3R++a6HUawrzlSK5os9FnIXsZSVj2r074GzhNTnjY/eTiuA1KH5Hb2rqfhNciHXoOfvHB/EV0Qdzjqo9zbliaDyMUCgda2RwibW9RS0tFUAUUUUAIRQop/aigBMUtFFAAKUUlKtAEq08CjFOWgTAKacFoFLtagQc0UbW96KLAfFM/+rT6CvRrb/kEwf7goorCZ9TkH8SRBF/r0+or628Lf8i5Y/wDXFf5UUU6ZOe/CvU06dH3oorQ+aQyTpQOlFFSNi009KKKGSVGqM9DRRWBZBJVO7/1bfSiiqRXQ5DW/+PC7/wB2vCte/wCPn8aKKZrhfiZQ1D/kDSf71c9F92iig+hw3wokT/WJ/vD+depf8wlv+A0UVrA8/N/snEeK/wDj5/CuX/5a0UVHVnGvgQyP/Xj616R4X/494vrRRWnQ5Xudvbf60fSt60+7RRWUiCZakh+/RRUrcDF8Zf6r8K8x1b7/AONFFZT+I9fD/wAMzX/1q13fwi/4/pv+uf8AWiirjuZV/hPTm6U1etFFdCPM6koooopvYCSPrXPePf8Ajxg/67f0NFFTP4GbUf4iOEv+9Ylz0ooriieqzH1H/Uv9K1fht/yGrb/rotFFdFM5Kp792FKvWiiuhHnjqbRRTAO9FFFADv4aKKKACm0UUAOpV6iiigCyKctFFAh6feFTt0oooEJRRRQB/9k="/>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cstate="print"/>
          <a:srcRect/>
          <a:stretch>
            <a:fillRect/>
          </a:stretch>
        </p:blipFill>
        <p:spPr bwMode="auto">
          <a:xfrm>
            <a:off x="4800600" y="3048000"/>
            <a:ext cx="3724275" cy="3529154"/>
          </a:xfrm>
          <a:prstGeom prst="rect">
            <a:avLst/>
          </a:prstGeom>
          <a:noFill/>
          <a:ln w="9525">
            <a:noFill/>
            <a:miter lim="800000"/>
            <a:headEnd/>
            <a:tailEnd/>
          </a:ln>
        </p:spPr>
      </p:pic>
    </p:spTree>
    <p:extLst>
      <p:ext uri="{BB962C8B-B14F-4D97-AF65-F5344CB8AC3E}">
        <p14:creationId xmlns:p14="http://schemas.microsoft.com/office/powerpoint/2010/main" val="3682288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70338"/>
            <a:ext cx="8229600" cy="990600"/>
          </a:xfrm>
        </p:spPr>
        <p:txBody>
          <a:bodyPr anchor="t">
            <a:normAutofit fontScale="90000"/>
          </a:bodyPr>
          <a:lstStyle/>
          <a:p>
            <a:pPr algn="l"/>
            <a:r>
              <a:rPr lang="en-US" sz="3200" dirty="0"/>
              <a:t>24-027696  Theft #26 Maryland Plaza (Lululemon) on 7/2/2024 at 6:28 pm</a:t>
            </a:r>
          </a:p>
        </p:txBody>
      </p:sp>
      <p:sp>
        <p:nvSpPr>
          <p:cNvPr id="8" name="Content Placeholder 7"/>
          <p:cNvSpPr>
            <a:spLocks noGrp="1"/>
          </p:cNvSpPr>
          <p:nvPr>
            <p:ph sz="half" idx="1"/>
          </p:nvPr>
        </p:nvSpPr>
        <p:spPr>
          <a:xfrm>
            <a:off x="457200" y="1566041"/>
            <a:ext cx="3810000" cy="5139560"/>
          </a:xfrm>
        </p:spPr>
        <p:txBody>
          <a:bodyPr>
            <a:normAutofit fontScale="62500" lnSpcReduction="20000"/>
          </a:bodyPr>
          <a:lstStyle/>
          <a:p>
            <a:pPr fontAlgn="base"/>
            <a:r>
              <a:rPr lang="en-US" dirty="0"/>
              <a:t>The NSI received information about the theft from </a:t>
            </a:r>
            <a:r>
              <a:rPr lang="en-US" dirty="0" err="1"/>
              <a:t>Lululemon</a:t>
            </a:r>
            <a:r>
              <a:rPr lang="en-US" dirty="0"/>
              <a:t>.</a:t>
            </a:r>
          </a:p>
          <a:p>
            <a:pPr fontAlgn="base"/>
            <a:r>
              <a:rPr lang="en-US" dirty="0"/>
              <a:t>Video review was conducted.</a:t>
            </a:r>
          </a:p>
          <a:p>
            <a:pPr fontAlgn="base"/>
            <a:r>
              <a:rPr lang="en-US" dirty="0"/>
              <a:t>The video shows a black Volkswagen </a:t>
            </a:r>
            <a:r>
              <a:rPr lang="en-US" dirty="0" err="1"/>
              <a:t>Passat</a:t>
            </a:r>
            <a:r>
              <a:rPr lang="en-US" dirty="0"/>
              <a:t> bearing Missouri license plate “ZG5 Z9J” driving east on Maryland from Kingshighway before parking on York. </a:t>
            </a:r>
          </a:p>
          <a:p>
            <a:pPr fontAlgn="base"/>
            <a:r>
              <a:rPr lang="en-US" dirty="0"/>
              <a:t>3 female suspects exit the vehicle and enters the store at 5:52 pm.</a:t>
            </a:r>
          </a:p>
          <a:p>
            <a:pPr fontAlgn="base"/>
            <a:r>
              <a:rPr lang="en-US" dirty="0"/>
              <a:t>At 6:28 pm the females exit the store carrying arms full of stolen items and re-enters the Volkswagen.</a:t>
            </a:r>
          </a:p>
          <a:p>
            <a:pPr fontAlgn="base"/>
            <a:r>
              <a:rPr lang="en-US" dirty="0"/>
              <a:t>The vehicle then drives south on York and west on </a:t>
            </a:r>
            <a:r>
              <a:rPr lang="en-US" dirty="0" err="1"/>
              <a:t>Lindell</a:t>
            </a:r>
            <a:r>
              <a:rPr lang="en-US" dirty="0"/>
              <a:t> out of sight.  </a:t>
            </a:r>
          </a:p>
          <a:p>
            <a:pPr fontAlgn="base"/>
            <a:r>
              <a:rPr lang="en-US" dirty="0">
                <a:solidFill>
                  <a:srgbClr val="FF0000"/>
                </a:solidFill>
              </a:rPr>
              <a:t>Based of the video review 2 of the 3 females suspects were identified and arrested.</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419600" y="1143000"/>
            <a:ext cx="2286000" cy="195834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553200" y="3200400"/>
            <a:ext cx="2447925" cy="23241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495800" y="4572000"/>
            <a:ext cx="1981200" cy="2165246"/>
          </a:xfrm>
          <a:prstGeom prst="rect">
            <a:avLst/>
          </a:prstGeom>
          <a:noFill/>
          <a:ln w="9525">
            <a:noFill/>
            <a:miter lim="800000"/>
            <a:headEnd/>
            <a:tailEnd/>
          </a:ln>
        </p:spPr>
      </p:pic>
    </p:spTree>
    <p:extLst>
      <p:ext uri="{BB962C8B-B14F-4D97-AF65-F5344CB8AC3E}">
        <p14:creationId xmlns:p14="http://schemas.microsoft.com/office/powerpoint/2010/main" val="360277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B7C1DA-8E89-4841-C472-50E70CC214F2}"/>
              </a:ext>
            </a:extLst>
          </p:cNvPr>
          <p:cNvPicPr>
            <a:picLocks noChangeAspect="1"/>
          </p:cNvPicPr>
          <p:nvPr/>
        </p:nvPicPr>
        <p:blipFill rotWithShape="1">
          <a:blip r:embed="rId2">
            <a:alphaModFix amt="35000"/>
          </a:blip>
          <a:srcRect l="3111" r="1" b="1"/>
          <a:stretch/>
        </p:blipFill>
        <p:spPr>
          <a:xfrm>
            <a:off x="15" y="857257"/>
            <a:ext cx="9143985" cy="5143493"/>
          </a:xfrm>
          <a:prstGeom prst="rect">
            <a:avLst/>
          </a:prstGeom>
        </p:spPr>
      </p:pic>
      <p:sp>
        <p:nvSpPr>
          <p:cNvPr id="2" name="Title 1">
            <a:extLst>
              <a:ext uri="{FF2B5EF4-FFF2-40B4-BE49-F238E27FC236}">
                <a16:creationId xmlns:a16="http://schemas.microsoft.com/office/drawing/2014/main" id="{6C69C550-5445-4798-83A0-38CD9EFCEAFA}"/>
              </a:ext>
            </a:extLst>
          </p:cNvPr>
          <p:cNvSpPr>
            <a:spLocks noGrp="1"/>
          </p:cNvSpPr>
          <p:nvPr>
            <p:ph type="ctrTitle"/>
          </p:nvPr>
        </p:nvSpPr>
        <p:spPr>
          <a:xfrm>
            <a:off x="822960" y="1426464"/>
            <a:ext cx="7543800" cy="2674620"/>
          </a:xfrm>
        </p:spPr>
        <p:txBody>
          <a:bodyPr>
            <a:normAutofit/>
          </a:bodyPr>
          <a:lstStyle/>
          <a:p>
            <a:r>
              <a:rPr lang="en-US" dirty="0">
                <a:solidFill>
                  <a:schemeClr val="tx1"/>
                </a:solidFill>
              </a:rPr>
              <a:t>NSI Outreach: </a:t>
            </a:r>
            <a:br>
              <a:rPr lang="en-US" dirty="0">
                <a:solidFill>
                  <a:schemeClr val="tx1"/>
                </a:solidFill>
              </a:rPr>
            </a:br>
            <a:r>
              <a:rPr lang="en-US" dirty="0">
                <a:solidFill>
                  <a:schemeClr val="tx1"/>
                </a:solidFill>
              </a:rPr>
              <a:t>June-July</a:t>
            </a:r>
            <a:br>
              <a:rPr lang="en-US" dirty="0">
                <a:solidFill>
                  <a:schemeClr val="tx1"/>
                </a:solidFill>
              </a:rPr>
            </a:br>
            <a:r>
              <a:rPr lang="en-US" dirty="0">
                <a:solidFill>
                  <a:schemeClr val="tx1"/>
                </a:solidFill>
              </a:rPr>
              <a:t>2024 Update</a:t>
            </a:r>
          </a:p>
        </p:txBody>
      </p:sp>
      <p:sp>
        <p:nvSpPr>
          <p:cNvPr id="3" name="Subtitle 2">
            <a:extLst>
              <a:ext uri="{FF2B5EF4-FFF2-40B4-BE49-F238E27FC236}">
                <a16:creationId xmlns:a16="http://schemas.microsoft.com/office/drawing/2014/main" id="{683A6376-5EF9-4389-B689-CE41E5B36E5B}"/>
              </a:ext>
            </a:extLst>
          </p:cNvPr>
          <p:cNvSpPr>
            <a:spLocks noGrp="1"/>
          </p:cNvSpPr>
          <p:nvPr>
            <p:ph type="subTitle" idx="1"/>
          </p:nvPr>
        </p:nvSpPr>
        <p:spPr>
          <a:xfrm>
            <a:off x="825038" y="4198966"/>
            <a:ext cx="7543800" cy="857250"/>
          </a:xfrm>
        </p:spPr>
        <p:txBody>
          <a:bodyPr>
            <a:normAutofit/>
          </a:bodyPr>
          <a:lstStyle/>
          <a:p>
            <a:r>
              <a:rPr lang="en-US">
                <a:solidFill>
                  <a:schemeClr val="tx1"/>
                </a:solidFill>
              </a:rPr>
              <a:t>Alvin Ferguson &amp; Melissa Brown </a:t>
            </a:r>
          </a:p>
        </p:txBody>
      </p:sp>
      <p:cxnSp>
        <p:nvCxnSpPr>
          <p:cNvPr id="18" name="Straight Connector 17">
            <a:extLst>
              <a:ext uri="{FF2B5EF4-FFF2-40B4-BE49-F238E27FC236}">
                <a16:creationId xmlns:a16="http://schemas.microsoft.com/office/drawing/2014/main" id="{F3CC58E3-BDF9-495D-9327-85F68058BE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4" y="4114800"/>
            <a:ext cx="740664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A0CA737-33FC-47E3-965A-D1C2CAA62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5607987"/>
            <a:ext cx="9143989" cy="49863"/>
          </a:xfrm>
          <a:prstGeom prst="rect">
            <a:avLst/>
          </a:prstGeom>
          <a:solidFill>
            <a:srgbClr val="2EFF0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22" name="Rectangle 21">
            <a:extLst>
              <a:ext uri="{FF2B5EF4-FFF2-40B4-BE49-F238E27FC236}">
                <a16:creationId xmlns:a16="http://schemas.microsoft.com/office/drawing/2014/main" id="{22189942-24EB-488E-8B69-EB80F7E53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57850"/>
            <a:ext cx="9144000" cy="342900"/>
          </a:xfrm>
          <a:prstGeom prst="rect">
            <a:avLst/>
          </a:prstGeom>
          <a:solidFill>
            <a:srgbClr val="155D6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Tree>
    <p:extLst>
      <p:ext uri="{BB962C8B-B14F-4D97-AF65-F5344CB8AC3E}">
        <p14:creationId xmlns:p14="http://schemas.microsoft.com/office/powerpoint/2010/main" val="8339040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 y="85725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85725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2" name="Title 1">
            <a:extLst>
              <a:ext uri="{FF2B5EF4-FFF2-40B4-BE49-F238E27FC236}">
                <a16:creationId xmlns:a16="http://schemas.microsoft.com/office/drawing/2014/main" id="{95B0E196-E716-4A69-86F7-728075024EB6}"/>
              </a:ext>
            </a:extLst>
          </p:cNvPr>
          <p:cNvSpPr>
            <a:spLocks noGrp="1"/>
          </p:cNvSpPr>
          <p:nvPr>
            <p:ph type="title"/>
          </p:nvPr>
        </p:nvSpPr>
        <p:spPr>
          <a:xfrm>
            <a:off x="4114" y="992982"/>
            <a:ext cx="2990099" cy="1100138"/>
          </a:xfrm>
        </p:spPr>
        <p:txBody>
          <a:bodyPr anchor="ctr">
            <a:normAutofit fontScale="90000"/>
          </a:bodyPr>
          <a:lstStyle/>
          <a:p>
            <a:pPr algn="ctr"/>
            <a:r>
              <a:rPr lang="en-US" sz="2250" dirty="0">
                <a:solidFill>
                  <a:srgbClr val="FFFFFF"/>
                </a:solidFill>
              </a:rPr>
              <a:t>61 Total Individual Engagements between June-July 2024</a:t>
            </a:r>
          </a:p>
        </p:txBody>
      </p:sp>
      <p:sp>
        <p:nvSpPr>
          <p:cNvPr id="13" name="Rectangle 12">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85725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graphicFrame>
        <p:nvGraphicFramePr>
          <p:cNvPr id="5" name="Chart 4" descr="Chart type: Pie. 'Field2'&#10;&#10;Description automatically generated">
            <a:extLst>
              <a:ext uri="{FF2B5EF4-FFF2-40B4-BE49-F238E27FC236}">
                <a16:creationId xmlns:a16="http://schemas.microsoft.com/office/drawing/2014/main" id="{08063D60-243A-6BDD-2AEA-F8B6C2CE8936}"/>
              </a:ext>
            </a:extLst>
          </p:cNvPr>
          <p:cNvGraphicFramePr>
            <a:graphicFrameLocks/>
          </p:cNvGraphicFramePr>
          <p:nvPr>
            <p:extLst>
              <p:ext uri="{D42A27DB-BD31-4B8C-83A1-F6EECF244321}">
                <p14:modId xmlns:p14="http://schemas.microsoft.com/office/powerpoint/2010/main" val="4041568940"/>
              </p:ext>
            </p:extLst>
          </p:nvPr>
        </p:nvGraphicFramePr>
        <p:xfrm>
          <a:off x="263886" y="2357439"/>
          <a:ext cx="2510345" cy="26396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descr="Chart type: Clustered Column. '60'&#10;&#10;Description automatically generated">
            <a:extLst>
              <a:ext uri="{FF2B5EF4-FFF2-40B4-BE49-F238E27FC236}">
                <a16:creationId xmlns:a16="http://schemas.microsoft.com/office/drawing/2014/main" id="{78DB19E7-FB72-2095-1DF0-E8A35802C5D6}"/>
              </a:ext>
            </a:extLst>
          </p:cNvPr>
          <p:cNvGraphicFramePr>
            <a:graphicFrameLocks noGrp="1"/>
          </p:cNvGraphicFramePr>
          <p:nvPr>
            <p:ph idx="1"/>
            <p:extLst>
              <p:ext uri="{D42A27DB-BD31-4B8C-83A1-F6EECF244321}">
                <p14:modId xmlns:p14="http://schemas.microsoft.com/office/powerpoint/2010/main" val="1010008055"/>
              </p:ext>
            </p:extLst>
          </p:nvPr>
        </p:nvGraphicFramePr>
        <p:xfrm>
          <a:off x="3118013" y="1050131"/>
          <a:ext cx="5973717" cy="47363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0125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 y="85725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85725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sp>
        <p:nvSpPr>
          <p:cNvPr id="2" name="Title 1">
            <a:extLst>
              <a:ext uri="{FF2B5EF4-FFF2-40B4-BE49-F238E27FC236}">
                <a16:creationId xmlns:a16="http://schemas.microsoft.com/office/drawing/2014/main" id="{95B0E196-E716-4A69-86F7-728075024EB6}"/>
              </a:ext>
            </a:extLst>
          </p:cNvPr>
          <p:cNvSpPr>
            <a:spLocks noGrp="1"/>
          </p:cNvSpPr>
          <p:nvPr>
            <p:ph type="title"/>
          </p:nvPr>
        </p:nvSpPr>
        <p:spPr>
          <a:xfrm>
            <a:off x="1" y="1100138"/>
            <a:ext cx="2979821" cy="4474369"/>
          </a:xfrm>
        </p:spPr>
        <p:txBody>
          <a:bodyPr anchor="ctr">
            <a:normAutofit/>
          </a:bodyPr>
          <a:lstStyle/>
          <a:p>
            <a:pPr algn="ctr"/>
            <a:r>
              <a:rPr lang="en-US" sz="2850" dirty="0">
                <a:solidFill>
                  <a:srgbClr val="FFFFFF"/>
                </a:solidFill>
              </a:rPr>
              <a:t>Locations of CWE NSI Outreach  Engagements between </a:t>
            </a:r>
            <a:br>
              <a:rPr lang="en-US" sz="2850" dirty="0">
                <a:solidFill>
                  <a:srgbClr val="FFFFFF"/>
                </a:solidFill>
              </a:rPr>
            </a:br>
            <a:r>
              <a:rPr lang="en-US" sz="2850" dirty="0">
                <a:solidFill>
                  <a:srgbClr val="FFFFFF"/>
                </a:solidFill>
              </a:rPr>
              <a:t>June-July 2024:</a:t>
            </a:r>
          </a:p>
        </p:txBody>
      </p:sp>
      <p:sp>
        <p:nvSpPr>
          <p:cNvPr id="13" name="Rectangle 12">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85725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a:p>
        </p:txBody>
      </p:sp>
      <p:graphicFrame>
        <p:nvGraphicFramePr>
          <p:cNvPr id="6" name="Chart 5" descr="Chart type: Pie. 'Field2'&#10;&#10;Description automatically generated">
            <a:extLst>
              <a:ext uri="{FF2B5EF4-FFF2-40B4-BE49-F238E27FC236}">
                <a16:creationId xmlns:a16="http://schemas.microsoft.com/office/drawing/2014/main" id="{474E57CC-3B55-4A31-8453-22CDB2AE5290}"/>
              </a:ext>
            </a:extLst>
          </p:cNvPr>
          <p:cNvGraphicFramePr>
            <a:graphicFrameLocks/>
          </p:cNvGraphicFramePr>
          <p:nvPr>
            <p:extLst>
              <p:ext uri="{D42A27DB-BD31-4B8C-83A1-F6EECF244321}">
                <p14:modId xmlns:p14="http://schemas.microsoft.com/office/powerpoint/2010/main" val="3139914402"/>
              </p:ext>
            </p:extLst>
          </p:nvPr>
        </p:nvGraphicFramePr>
        <p:xfrm>
          <a:off x="3128290" y="957262"/>
          <a:ext cx="3646496" cy="21074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Chart type: Clustered Bar. 'Taxing District': North SBD appears most often.&#10;&#10;Description automatically generated">
            <a:extLst>
              <a:ext uri="{FF2B5EF4-FFF2-40B4-BE49-F238E27FC236}">
                <a16:creationId xmlns:a16="http://schemas.microsoft.com/office/drawing/2014/main" id="{E4AD517B-4D0A-4FB2-B452-0C8EDCDF93D4}"/>
              </a:ext>
            </a:extLst>
          </p:cNvPr>
          <p:cNvGraphicFramePr>
            <a:graphicFrameLocks/>
          </p:cNvGraphicFramePr>
          <p:nvPr>
            <p:extLst>
              <p:ext uri="{D42A27DB-BD31-4B8C-83A1-F6EECF244321}">
                <p14:modId xmlns:p14="http://schemas.microsoft.com/office/powerpoint/2010/main" val="567229213"/>
              </p:ext>
            </p:extLst>
          </p:nvPr>
        </p:nvGraphicFramePr>
        <p:xfrm>
          <a:off x="3228975" y="1557489"/>
          <a:ext cx="5801928" cy="3714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9380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dirty="0"/>
              <a:t>Maps – All Engagements</a:t>
            </a:r>
          </a:p>
        </p:txBody>
      </p:sp>
      <p:pic>
        <p:nvPicPr>
          <p:cNvPr id="4" name="Picture 3" descr="Map&#10;&#10;Description automatically generated">
            <a:extLst>
              <a:ext uri="{FF2B5EF4-FFF2-40B4-BE49-F238E27FC236}">
                <a16:creationId xmlns:a16="http://schemas.microsoft.com/office/drawing/2014/main" id="{C9D66688-897B-C90D-BF0F-26F5028F337C}"/>
              </a:ext>
            </a:extLst>
          </p:cNvPr>
          <p:cNvPicPr>
            <a:picLocks noChangeAspect="1"/>
          </p:cNvPicPr>
          <p:nvPr/>
        </p:nvPicPr>
        <p:blipFill rotWithShape="1">
          <a:blip r:embed="rId2"/>
          <a:srcRect t="18325" r="6940"/>
          <a:stretch/>
        </p:blipFill>
        <p:spPr>
          <a:xfrm>
            <a:off x="918975" y="2261507"/>
            <a:ext cx="6588599" cy="3170227"/>
          </a:xfrm>
          <a:prstGeom prst="rect">
            <a:avLst/>
          </a:prstGeom>
        </p:spPr>
      </p:pic>
    </p:spTree>
    <p:extLst>
      <p:ext uri="{BB962C8B-B14F-4D97-AF65-F5344CB8AC3E}">
        <p14:creationId xmlns:p14="http://schemas.microsoft.com/office/powerpoint/2010/main" val="1604430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a:t>Maps – East Loop, DeBaliviere Place</a:t>
            </a:r>
            <a:endParaRPr lang="en-US" dirty="0"/>
          </a:p>
        </p:txBody>
      </p:sp>
      <p:pic>
        <p:nvPicPr>
          <p:cNvPr id="7" name="Picture 6">
            <a:extLst>
              <a:ext uri="{FF2B5EF4-FFF2-40B4-BE49-F238E27FC236}">
                <a16:creationId xmlns:a16="http://schemas.microsoft.com/office/drawing/2014/main" id="{4B5CB16A-37D5-FA00-6E74-3E5823F0290E}"/>
              </a:ext>
            </a:extLst>
          </p:cNvPr>
          <p:cNvPicPr>
            <a:picLocks noChangeAspect="1"/>
          </p:cNvPicPr>
          <p:nvPr/>
        </p:nvPicPr>
        <p:blipFill>
          <a:blip r:embed="rId2"/>
          <a:stretch>
            <a:fillRect/>
          </a:stretch>
        </p:blipFill>
        <p:spPr>
          <a:xfrm>
            <a:off x="1301857" y="2268012"/>
            <a:ext cx="6540287" cy="3174788"/>
          </a:xfrm>
          <a:prstGeom prst="rect">
            <a:avLst/>
          </a:prstGeom>
        </p:spPr>
      </p:pic>
    </p:spTree>
    <p:extLst>
      <p:ext uri="{BB962C8B-B14F-4D97-AF65-F5344CB8AC3E}">
        <p14:creationId xmlns:p14="http://schemas.microsoft.com/office/powerpoint/2010/main" val="3568584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dirty="0"/>
              <a:t>Maps – FPSE</a:t>
            </a:r>
          </a:p>
        </p:txBody>
      </p:sp>
      <p:pic>
        <p:nvPicPr>
          <p:cNvPr id="5" name="Picture 4">
            <a:extLst>
              <a:ext uri="{FF2B5EF4-FFF2-40B4-BE49-F238E27FC236}">
                <a16:creationId xmlns:a16="http://schemas.microsoft.com/office/drawing/2014/main" id="{060A52A5-767A-296A-FA47-476E1DCDAE94}"/>
              </a:ext>
            </a:extLst>
          </p:cNvPr>
          <p:cNvPicPr>
            <a:picLocks noChangeAspect="1"/>
          </p:cNvPicPr>
          <p:nvPr/>
        </p:nvPicPr>
        <p:blipFill>
          <a:blip r:embed="rId2"/>
          <a:stretch>
            <a:fillRect/>
          </a:stretch>
        </p:blipFill>
        <p:spPr>
          <a:xfrm>
            <a:off x="2248396" y="2186135"/>
            <a:ext cx="4647208" cy="3268455"/>
          </a:xfrm>
          <a:prstGeom prst="rect">
            <a:avLst/>
          </a:prstGeom>
        </p:spPr>
      </p:pic>
    </p:spTree>
    <p:extLst>
      <p:ext uri="{BB962C8B-B14F-4D97-AF65-F5344CB8AC3E}">
        <p14:creationId xmlns:p14="http://schemas.microsoft.com/office/powerpoint/2010/main" val="3465825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dirty="0"/>
              <a:t>Maps – Northern Area</a:t>
            </a:r>
          </a:p>
        </p:txBody>
      </p:sp>
      <p:pic>
        <p:nvPicPr>
          <p:cNvPr id="4" name="Picture 3">
            <a:extLst>
              <a:ext uri="{FF2B5EF4-FFF2-40B4-BE49-F238E27FC236}">
                <a16:creationId xmlns:a16="http://schemas.microsoft.com/office/drawing/2014/main" id="{96CF874F-FA48-748D-59A0-5800D39A443F}"/>
              </a:ext>
            </a:extLst>
          </p:cNvPr>
          <p:cNvPicPr>
            <a:picLocks noChangeAspect="1"/>
          </p:cNvPicPr>
          <p:nvPr/>
        </p:nvPicPr>
        <p:blipFill>
          <a:blip r:embed="rId2"/>
          <a:stretch>
            <a:fillRect/>
          </a:stretch>
        </p:blipFill>
        <p:spPr>
          <a:xfrm>
            <a:off x="2897809" y="2304921"/>
            <a:ext cx="3348383" cy="3179028"/>
          </a:xfrm>
          <a:prstGeom prst="rect">
            <a:avLst/>
          </a:prstGeom>
        </p:spPr>
      </p:pic>
    </p:spTree>
    <p:extLst>
      <p:ext uri="{BB962C8B-B14F-4D97-AF65-F5344CB8AC3E}">
        <p14:creationId xmlns:p14="http://schemas.microsoft.com/office/powerpoint/2010/main" val="3452463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dirty="0"/>
              <a:t>Maps – CWE North SBD</a:t>
            </a:r>
          </a:p>
        </p:txBody>
      </p:sp>
      <p:pic>
        <p:nvPicPr>
          <p:cNvPr id="5" name="Picture 4">
            <a:extLst>
              <a:ext uri="{FF2B5EF4-FFF2-40B4-BE49-F238E27FC236}">
                <a16:creationId xmlns:a16="http://schemas.microsoft.com/office/drawing/2014/main" id="{FA9735A4-8326-5997-7A97-96A95A0B176A}"/>
              </a:ext>
            </a:extLst>
          </p:cNvPr>
          <p:cNvPicPr>
            <a:picLocks noChangeAspect="1"/>
          </p:cNvPicPr>
          <p:nvPr/>
        </p:nvPicPr>
        <p:blipFill>
          <a:blip r:embed="rId2"/>
          <a:stretch>
            <a:fillRect/>
          </a:stretch>
        </p:blipFill>
        <p:spPr>
          <a:xfrm>
            <a:off x="1829213" y="2332995"/>
            <a:ext cx="5485574" cy="3248655"/>
          </a:xfrm>
          <a:prstGeom prst="rect">
            <a:avLst/>
          </a:prstGeom>
        </p:spPr>
      </p:pic>
    </p:spTree>
    <p:extLst>
      <p:ext uri="{BB962C8B-B14F-4D97-AF65-F5344CB8AC3E}">
        <p14:creationId xmlns:p14="http://schemas.microsoft.com/office/powerpoint/2010/main" val="3330438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r>
              <a:rPr lang="en-US" dirty="0"/>
              <a:t>Meeting Minutes </a:t>
            </a:r>
            <a:r>
              <a:rPr lang="mr-IN" dirty="0"/>
              <a:t>–</a:t>
            </a:r>
            <a:r>
              <a:rPr lang="en-US" dirty="0"/>
              <a:t> June 2024</a:t>
            </a:r>
          </a:p>
        </p:txBody>
      </p:sp>
      <p:sp>
        <p:nvSpPr>
          <p:cNvPr id="3" name="Content Placeholder 2"/>
          <p:cNvSpPr>
            <a:spLocks noGrp="1"/>
          </p:cNvSpPr>
          <p:nvPr>
            <p:ph sz="half" idx="2"/>
          </p:nvPr>
        </p:nvSpPr>
        <p:spPr>
          <a:xfrm>
            <a:off x="4648200" y="1673352"/>
            <a:ext cx="4038600" cy="4718304"/>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endParaRPr lang="en-US" dirty="0"/>
          </a:p>
          <a:p>
            <a:pPr marL="0" indent="0">
              <a:buNone/>
            </a:pPr>
            <a:endParaRPr lang="en-US" dirty="0"/>
          </a:p>
        </p:txBody>
      </p:sp>
      <p:sp>
        <p:nvSpPr>
          <p:cNvPr id="12" name="TextBox 11">
            <a:extLst>
              <a:ext uri="{FF2B5EF4-FFF2-40B4-BE49-F238E27FC236}">
                <a16:creationId xmlns:a16="http://schemas.microsoft.com/office/drawing/2014/main" id="{1B8C1ECE-ABD2-8E94-C9D4-37D8AC4A128F}"/>
              </a:ext>
            </a:extLst>
          </p:cNvPr>
          <p:cNvSpPr txBox="1"/>
          <p:nvPr/>
        </p:nvSpPr>
        <p:spPr>
          <a:xfrm>
            <a:off x="3647090" y="3415862"/>
            <a:ext cx="184731" cy="369332"/>
          </a:xfrm>
          <a:prstGeom prst="rect">
            <a:avLst/>
          </a:prstGeom>
          <a:noFill/>
        </p:spPr>
        <p:txBody>
          <a:bodyPr wrap="none" rtlCol="0">
            <a:spAutoFit/>
          </a:bodyPr>
          <a:lstStyle/>
          <a:p>
            <a:endParaRPr lang="en-US" dirty="0"/>
          </a:p>
        </p:txBody>
      </p:sp>
      <p:pic>
        <p:nvPicPr>
          <p:cNvPr id="5" name="Picture 4" descr="A document with a list of events&#10;&#10;Description automatically generated with medium confidence">
            <a:extLst>
              <a:ext uri="{FF2B5EF4-FFF2-40B4-BE49-F238E27FC236}">
                <a16:creationId xmlns:a16="http://schemas.microsoft.com/office/drawing/2014/main" id="{DF33244B-D35C-9A00-9B1B-3D5DDCA6699A}"/>
              </a:ext>
            </a:extLst>
          </p:cNvPr>
          <p:cNvPicPr>
            <a:picLocks noChangeAspect="1"/>
          </p:cNvPicPr>
          <p:nvPr/>
        </p:nvPicPr>
        <p:blipFill>
          <a:blip r:embed="rId2"/>
          <a:stretch>
            <a:fillRect/>
          </a:stretch>
        </p:blipFill>
        <p:spPr>
          <a:xfrm>
            <a:off x="521548" y="1378713"/>
            <a:ext cx="3866502" cy="5307582"/>
          </a:xfrm>
          <a:prstGeom prst="rect">
            <a:avLst/>
          </a:prstGeom>
        </p:spPr>
      </p:pic>
      <p:pic>
        <p:nvPicPr>
          <p:cNvPr id="8" name="Picture 7" descr="A document with text and a list&#10;&#10;Description automatically generated with medium confidence">
            <a:extLst>
              <a:ext uri="{FF2B5EF4-FFF2-40B4-BE49-F238E27FC236}">
                <a16:creationId xmlns:a16="http://schemas.microsoft.com/office/drawing/2014/main" id="{F1E71331-6678-7DBD-0B38-2D901332AB40}"/>
              </a:ext>
            </a:extLst>
          </p:cNvPr>
          <p:cNvPicPr>
            <a:picLocks noChangeAspect="1"/>
          </p:cNvPicPr>
          <p:nvPr/>
        </p:nvPicPr>
        <p:blipFill>
          <a:blip r:embed="rId3"/>
          <a:stretch>
            <a:fillRect/>
          </a:stretch>
        </p:blipFill>
        <p:spPr>
          <a:xfrm>
            <a:off x="4648200" y="1378712"/>
            <a:ext cx="4123455" cy="5307583"/>
          </a:xfrm>
          <a:prstGeom prst="rect">
            <a:avLst/>
          </a:prstGeom>
        </p:spPr>
      </p:pic>
    </p:spTree>
    <p:extLst>
      <p:ext uri="{BB962C8B-B14F-4D97-AF65-F5344CB8AC3E}">
        <p14:creationId xmlns:p14="http://schemas.microsoft.com/office/powerpoint/2010/main" val="1547326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dirty="0"/>
              <a:t>Maps – CWE Southeast SBD, Cortex</a:t>
            </a:r>
          </a:p>
        </p:txBody>
      </p:sp>
      <p:pic>
        <p:nvPicPr>
          <p:cNvPr id="5" name="Picture 4">
            <a:extLst>
              <a:ext uri="{FF2B5EF4-FFF2-40B4-BE49-F238E27FC236}">
                <a16:creationId xmlns:a16="http://schemas.microsoft.com/office/drawing/2014/main" id="{5B0C6AC6-024A-55F9-B6D1-7C54DBF7B2EF}"/>
              </a:ext>
            </a:extLst>
          </p:cNvPr>
          <p:cNvPicPr>
            <a:picLocks noChangeAspect="1"/>
          </p:cNvPicPr>
          <p:nvPr/>
        </p:nvPicPr>
        <p:blipFill>
          <a:blip r:embed="rId2"/>
          <a:stretch>
            <a:fillRect/>
          </a:stretch>
        </p:blipFill>
        <p:spPr>
          <a:xfrm>
            <a:off x="723900" y="2423427"/>
            <a:ext cx="7696200" cy="2727425"/>
          </a:xfrm>
          <a:prstGeom prst="rect">
            <a:avLst/>
          </a:prstGeom>
        </p:spPr>
      </p:pic>
    </p:spTree>
    <p:extLst>
      <p:ext uri="{BB962C8B-B14F-4D97-AF65-F5344CB8AC3E}">
        <p14:creationId xmlns:p14="http://schemas.microsoft.com/office/powerpoint/2010/main" val="3441439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dirty="0"/>
              <a:t>Maps – Medical Campus</a:t>
            </a:r>
          </a:p>
        </p:txBody>
      </p:sp>
      <p:pic>
        <p:nvPicPr>
          <p:cNvPr id="4" name="Picture 3">
            <a:extLst>
              <a:ext uri="{FF2B5EF4-FFF2-40B4-BE49-F238E27FC236}">
                <a16:creationId xmlns:a16="http://schemas.microsoft.com/office/drawing/2014/main" id="{92B64AE0-8C85-DCE1-8810-FC9BAF02EF25}"/>
              </a:ext>
            </a:extLst>
          </p:cNvPr>
          <p:cNvPicPr>
            <a:picLocks noChangeAspect="1"/>
          </p:cNvPicPr>
          <p:nvPr/>
        </p:nvPicPr>
        <p:blipFill>
          <a:blip r:embed="rId2"/>
          <a:stretch>
            <a:fillRect/>
          </a:stretch>
        </p:blipFill>
        <p:spPr>
          <a:xfrm>
            <a:off x="2801529" y="2422313"/>
            <a:ext cx="3586663" cy="3029373"/>
          </a:xfrm>
          <a:prstGeom prst="rect">
            <a:avLst/>
          </a:prstGeom>
        </p:spPr>
      </p:pic>
    </p:spTree>
    <p:extLst>
      <p:ext uri="{BB962C8B-B14F-4D97-AF65-F5344CB8AC3E}">
        <p14:creationId xmlns:p14="http://schemas.microsoft.com/office/powerpoint/2010/main" val="206765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D55F-A135-4290-946A-49C6E21F6B10}"/>
              </a:ext>
            </a:extLst>
          </p:cNvPr>
          <p:cNvSpPr>
            <a:spLocks noGrp="1"/>
          </p:cNvSpPr>
          <p:nvPr>
            <p:ph type="title"/>
          </p:nvPr>
        </p:nvSpPr>
        <p:spPr>
          <a:xfrm>
            <a:off x="457200" y="533400"/>
            <a:ext cx="8229600" cy="990600"/>
          </a:xfrm>
        </p:spPr>
        <p:txBody>
          <a:bodyPr anchor="ctr">
            <a:normAutofit/>
          </a:bodyPr>
          <a:lstStyle/>
          <a:p>
            <a:r>
              <a:rPr lang="en-US" dirty="0"/>
              <a:t>Community Interaction</a:t>
            </a:r>
          </a:p>
        </p:txBody>
      </p:sp>
      <p:sp>
        <p:nvSpPr>
          <p:cNvPr id="3" name="Subtitle 2">
            <a:extLst>
              <a:ext uri="{FF2B5EF4-FFF2-40B4-BE49-F238E27FC236}">
                <a16:creationId xmlns:a16="http://schemas.microsoft.com/office/drawing/2014/main" id="{E54C6949-F689-536F-6DD8-9B9CC86C0717}"/>
              </a:ext>
            </a:extLst>
          </p:cNvPr>
          <p:cNvSpPr>
            <a:spLocks noGrp="1"/>
          </p:cNvSpPr>
          <p:nvPr>
            <p:ph sz="half" idx="1"/>
          </p:nvPr>
        </p:nvSpPr>
        <p:spPr>
          <a:xfrm>
            <a:off x="457200" y="1673352"/>
            <a:ext cx="4038600" cy="4718304"/>
          </a:xfrm>
        </p:spPr>
        <p:txBody>
          <a:bodyPr>
            <a:normAutofit/>
          </a:bodyPr>
          <a:lstStyle/>
          <a:p>
            <a:pPr marL="0" indent="0">
              <a:lnSpc>
                <a:spcPct val="90000"/>
              </a:lnSpc>
              <a:buNone/>
            </a:pPr>
            <a:r>
              <a:rPr lang="en-US" sz="1800" dirty="0"/>
              <a:t>Jim received a call from the cup about a lady staring into their window. She was sitting there talking to herself in the reflection but was open to talking with me and very friendly. Based on the conversation she had been unhoused for some time and suffering with a mental illness. She wanted to get back to south city where she was familiar.  I was able to get her across the street and give her food and bus tickets. This prompted her away from the business while being able to help as well.  </a:t>
            </a:r>
          </a:p>
        </p:txBody>
      </p:sp>
      <p:pic>
        <p:nvPicPr>
          <p:cNvPr id="6" name="Picture 5" descr="A person standing outside a store&#10;&#10;Description automatically generated">
            <a:extLst>
              <a:ext uri="{FF2B5EF4-FFF2-40B4-BE49-F238E27FC236}">
                <a16:creationId xmlns:a16="http://schemas.microsoft.com/office/drawing/2014/main" id="{45A434D1-1EBF-6B90-9077-FF113101F1E7}"/>
              </a:ext>
            </a:extLst>
          </p:cNvPr>
          <p:cNvPicPr>
            <a:picLocks noChangeAspect="1"/>
          </p:cNvPicPr>
          <p:nvPr/>
        </p:nvPicPr>
        <p:blipFill rotWithShape="1">
          <a:blip r:embed="rId2"/>
          <a:srcRect b="12377"/>
          <a:stretch/>
        </p:blipFill>
        <p:spPr>
          <a:xfrm>
            <a:off x="4648200" y="1673352"/>
            <a:ext cx="4038600" cy="4718304"/>
          </a:xfrm>
          <a:prstGeom prst="rect">
            <a:avLst/>
          </a:prstGeom>
          <a:noFill/>
        </p:spPr>
      </p:pic>
    </p:spTree>
    <p:extLst>
      <p:ext uri="{BB962C8B-B14F-4D97-AF65-F5344CB8AC3E}">
        <p14:creationId xmlns:p14="http://schemas.microsoft.com/office/powerpoint/2010/main" val="1339132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C7F94-7330-ABC8-F796-A90230DA16BA}"/>
              </a:ext>
            </a:extLst>
          </p:cNvPr>
          <p:cNvSpPr>
            <a:spLocks noGrp="1"/>
          </p:cNvSpPr>
          <p:nvPr>
            <p:ph type="title"/>
          </p:nvPr>
        </p:nvSpPr>
        <p:spPr>
          <a:xfrm>
            <a:off x="457200" y="533400"/>
            <a:ext cx="8229600" cy="990600"/>
          </a:xfrm>
        </p:spPr>
        <p:txBody>
          <a:bodyPr anchor="ctr">
            <a:normAutofit/>
          </a:bodyPr>
          <a:lstStyle/>
          <a:p>
            <a:r>
              <a:rPr lang="en-US" dirty="0"/>
              <a:t>Outreach Update </a:t>
            </a:r>
          </a:p>
        </p:txBody>
      </p:sp>
      <p:sp>
        <p:nvSpPr>
          <p:cNvPr id="13" name="Text Placeholder 12">
            <a:extLst>
              <a:ext uri="{FF2B5EF4-FFF2-40B4-BE49-F238E27FC236}">
                <a16:creationId xmlns:a16="http://schemas.microsoft.com/office/drawing/2014/main" id="{9584235B-7FF9-6F1F-EC63-52B7F44D6FBF}"/>
              </a:ext>
            </a:extLst>
          </p:cNvPr>
          <p:cNvSpPr>
            <a:spLocks noGrp="1"/>
          </p:cNvSpPr>
          <p:nvPr>
            <p:ph sz="half" idx="1"/>
          </p:nvPr>
        </p:nvSpPr>
        <p:spPr>
          <a:xfrm>
            <a:off x="315310" y="1524000"/>
            <a:ext cx="4180490" cy="4867656"/>
          </a:xfrm>
        </p:spPr>
        <p:txBody>
          <a:bodyPr>
            <a:noAutofit/>
          </a:bodyPr>
          <a:lstStyle/>
          <a:p>
            <a:pPr marL="0" indent="0">
              <a:lnSpc>
                <a:spcPct val="90000"/>
              </a:lnSpc>
              <a:buNone/>
            </a:pPr>
            <a:r>
              <a:rPr lang="en-US" sz="1800" dirty="0"/>
              <a:t>This man is a double amputee who was stranded because his wheelchair died and he was unable to find a port to charge it. Alvin was able to assist him in charging the wheelchair to be mobile again. The man and his wife stated they previously had an apartment but were unable to access because the unit was on the second floor, and it was not handicap accessible. Stated they were homeless before he lost his legs as well, and that Mercy took his legs without permission and he now has a lawyer. It was complex story that had some questionable information, but regardless of this Alvin did his job in assisting them and showing empathy. </a:t>
            </a:r>
          </a:p>
        </p:txBody>
      </p:sp>
      <p:pic>
        <p:nvPicPr>
          <p:cNvPr id="8" name="Content Placeholder 7" descr="A person in a wheelchair&#10;&#10;Description automatically generated">
            <a:extLst>
              <a:ext uri="{FF2B5EF4-FFF2-40B4-BE49-F238E27FC236}">
                <a16:creationId xmlns:a16="http://schemas.microsoft.com/office/drawing/2014/main" id="{04103519-E0BF-3DE8-7D96-09F29D20D0CD}"/>
              </a:ext>
            </a:extLst>
          </p:cNvPr>
          <p:cNvPicPr>
            <a:picLocks noGrp="1" noChangeAspect="1"/>
          </p:cNvPicPr>
          <p:nvPr>
            <p:ph sz="half" idx="2"/>
          </p:nvPr>
        </p:nvPicPr>
        <p:blipFill rotWithShape="1">
          <a:blip r:embed="rId2"/>
          <a:srcRect b="12377"/>
          <a:stretch/>
        </p:blipFill>
        <p:spPr>
          <a:xfrm>
            <a:off x="4648200" y="1524000"/>
            <a:ext cx="4038600" cy="4867656"/>
          </a:xfrm>
          <a:noFill/>
        </p:spPr>
      </p:pic>
    </p:spTree>
    <p:extLst>
      <p:ext uri="{BB962C8B-B14F-4D97-AF65-F5344CB8AC3E}">
        <p14:creationId xmlns:p14="http://schemas.microsoft.com/office/powerpoint/2010/main" val="105446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r>
              <a:rPr lang="en-US" dirty="0"/>
              <a:t>Financial Report </a:t>
            </a:r>
            <a:r>
              <a:rPr lang="mr-IN" dirty="0"/>
              <a:t>–</a:t>
            </a:r>
            <a:r>
              <a:rPr lang="en-US" dirty="0"/>
              <a:t> June 2024</a:t>
            </a:r>
          </a:p>
        </p:txBody>
      </p:sp>
      <p:sp>
        <p:nvSpPr>
          <p:cNvPr id="3" name="Content Placeholder 2"/>
          <p:cNvSpPr>
            <a:spLocks noGrp="1"/>
          </p:cNvSpPr>
          <p:nvPr>
            <p:ph sz="quarter" idx="4"/>
          </p:nvPr>
        </p:nvSpPr>
        <p:spPr>
          <a:xfrm>
            <a:off x="4754880" y="2438400"/>
            <a:ext cx="3931920" cy="3951288"/>
          </a:xfrm>
        </p:spPr>
        <p:txBody>
          <a:bodyPr>
            <a:normAutofit/>
          </a:bodyPr>
          <a:lstStyle/>
          <a:p>
            <a:pPr marL="0" indent="0">
              <a:buNone/>
            </a:pPr>
            <a:endParaRPr lang="en-US" dirty="0"/>
          </a:p>
          <a:p>
            <a:endParaRPr lang="en-US" dirty="0"/>
          </a:p>
          <a:p>
            <a:endParaRPr lang="en-US" dirty="0"/>
          </a:p>
        </p:txBody>
      </p:sp>
      <p:sp>
        <p:nvSpPr>
          <p:cNvPr id="4" name="TextBox 3">
            <a:extLst>
              <a:ext uri="{FF2B5EF4-FFF2-40B4-BE49-F238E27FC236}">
                <a16:creationId xmlns:a16="http://schemas.microsoft.com/office/drawing/2014/main" id="{5057EC49-F3E4-8EB9-9925-76E5AC4D3F88}"/>
              </a:ext>
            </a:extLst>
          </p:cNvPr>
          <p:cNvSpPr txBox="1"/>
          <p:nvPr/>
        </p:nvSpPr>
        <p:spPr>
          <a:xfrm>
            <a:off x="6495393" y="2764221"/>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321942A5-1ACF-ACD5-8352-74A9D56E5BAF}"/>
              </a:ext>
            </a:extLst>
          </p:cNvPr>
          <p:cNvSpPr txBox="1"/>
          <p:nvPr/>
        </p:nvSpPr>
        <p:spPr>
          <a:xfrm>
            <a:off x="6390290" y="1797269"/>
            <a:ext cx="184731" cy="369332"/>
          </a:xfrm>
          <a:prstGeom prst="rect">
            <a:avLst/>
          </a:prstGeom>
          <a:noFill/>
        </p:spPr>
        <p:txBody>
          <a:bodyPr wrap="none" rtlCol="0">
            <a:spAutoFit/>
          </a:bodyPr>
          <a:lstStyle/>
          <a:p>
            <a:endParaRPr lang="en-US" dirty="0"/>
          </a:p>
        </p:txBody>
      </p:sp>
      <p:pic>
        <p:nvPicPr>
          <p:cNvPr id="8" name="Picture 7" descr="A screenshot of a spreadsheet&#10;&#10;Description automatically generated">
            <a:extLst>
              <a:ext uri="{FF2B5EF4-FFF2-40B4-BE49-F238E27FC236}">
                <a16:creationId xmlns:a16="http://schemas.microsoft.com/office/drawing/2014/main" id="{FCE62C4C-A060-6F89-16F8-8C833DEDF773}"/>
              </a:ext>
            </a:extLst>
          </p:cNvPr>
          <p:cNvPicPr>
            <a:picLocks noChangeAspect="1"/>
          </p:cNvPicPr>
          <p:nvPr/>
        </p:nvPicPr>
        <p:blipFill>
          <a:blip r:embed="rId2"/>
          <a:stretch>
            <a:fillRect/>
          </a:stretch>
        </p:blipFill>
        <p:spPr>
          <a:xfrm>
            <a:off x="183417" y="1648641"/>
            <a:ext cx="4305300" cy="4654938"/>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6C885401-D385-CAD2-0189-60109D310217}"/>
              </a:ext>
            </a:extLst>
          </p:cNvPr>
          <p:cNvPicPr>
            <a:picLocks noChangeAspect="1"/>
          </p:cNvPicPr>
          <p:nvPr/>
        </p:nvPicPr>
        <p:blipFill>
          <a:blip r:embed="rId3"/>
          <a:stretch>
            <a:fillRect/>
          </a:stretch>
        </p:blipFill>
        <p:spPr>
          <a:xfrm>
            <a:off x="4655285" y="1648641"/>
            <a:ext cx="4343400" cy="1219200"/>
          </a:xfrm>
          <a:prstGeom prst="rect">
            <a:avLst/>
          </a:prstGeom>
        </p:spPr>
      </p:pic>
      <p:pic>
        <p:nvPicPr>
          <p:cNvPr id="14" name="Picture 13" descr="A screenshot of a notepad&#10;&#10;Description automatically generated">
            <a:extLst>
              <a:ext uri="{FF2B5EF4-FFF2-40B4-BE49-F238E27FC236}">
                <a16:creationId xmlns:a16="http://schemas.microsoft.com/office/drawing/2014/main" id="{5CAC5CB3-2EA9-9B82-F309-707F2C5B0575}"/>
              </a:ext>
            </a:extLst>
          </p:cNvPr>
          <p:cNvPicPr>
            <a:picLocks noChangeAspect="1"/>
          </p:cNvPicPr>
          <p:nvPr/>
        </p:nvPicPr>
        <p:blipFill>
          <a:blip r:embed="rId4"/>
          <a:stretch>
            <a:fillRect/>
          </a:stretch>
        </p:blipFill>
        <p:spPr>
          <a:xfrm>
            <a:off x="4642585" y="3016469"/>
            <a:ext cx="4356100" cy="1968500"/>
          </a:xfrm>
          <a:prstGeom prst="rect">
            <a:avLst/>
          </a:prstGeom>
        </p:spPr>
      </p:pic>
    </p:spTree>
    <p:extLst>
      <p:ext uri="{BB962C8B-B14F-4D97-AF65-F5344CB8AC3E}">
        <p14:creationId xmlns:p14="http://schemas.microsoft.com/office/powerpoint/2010/main" val="275903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a:t>
            </a:r>
          </a:p>
        </p:txBody>
      </p:sp>
      <p:sp>
        <p:nvSpPr>
          <p:cNvPr id="3" name="Content Placeholder 2"/>
          <p:cNvSpPr>
            <a:spLocks noGrp="1"/>
          </p:cNvSpPr>
          <p:nvPr>
            <p:ph idx="1"/>
          </p:nvPr>
        </p:nvSpPr>
        <p:spPr/>
        <p:txBody>
          <a:bodyPr/>
          <a:lstStyle/>
          <a:p>
            <a:r>
              <a:rPr lang="en-US" dirty="0"/>
              <a:t>Executive Director Report</a:t>
            </a:r>
          </a:p>
          <a:p>
            <a:r>
              <a:rPr lang="en-US" dirty="0"/>
              <a:t>Camera Report</a:t>
            </a:r>
          </a:p>
          <a:p>
            <a:r>
              <a:rPr lang="en-US" dirty="0"/>
              <a:t>Outreach Report – </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731536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F345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966834" y="1304670"/>
            <a:ext cx="7594600" cy="2713114"/>
          </a:xfrm>
          <a:prstGeom prst="rect">
            <a:avLst/>
          </a:prstGeom>
          <a:solidFill>
            <a:srgbClr val="FF8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1F3457"/>
                </a:solidFill>
                <a:latin typeface="Montserrat" panose="02000505000000020004" pitchFamily="2" charset="77"/>
              </a:rPr>
              <a:t> </a:t>
            </a:r>
          </a:p>
          <a:p>
            <a:endParaRPr lang="en-US" sz="3600" b="1" dirty="0">
              <a:solidFill>
                <a:srgbClr val="1F3457"/>
              </a:solidFill>
              <a:latin typeface="Montserrat" panose="02000505000000020004" pitchFamily="2" charset="77"/>
            </a:endParaRPr>
          </a:p>
          <a:p>
            <a:endParaRPr lang="en-US" sz="3600" b="1" dirty="0">
              <a:solidFill>
                <a:srgbClr val="1F3457"/>
              </a:solidFill>
              <a:latin typeface="Montserrat" panose="02000505000000020004" pitchFamily="2" charset="77"/>
            </a:endParaRPr>
          </a:p>
          <a:p>
            <a:r>
              <a:rPr lang="en-US" sz="2400" b="1" dirty="0">
                <a:solidFill>
                  <a:srgbClr val="1F3457"/>
                </a:solidFill>
                <a:latin typeface="Montserrat" panose="02000505000000020004" pitchFamily="2" charset="77"/>
              </a:rPr>
              <a:t> </a:t>
            </a:r>
            <a:endParaRPr lang="en-US" sz="2400" dirty="0"/>
          </a:p>
        </p:txBody>
      </p:sp>
      <p:sp>
        <p:nvSpPr>
          <p:cNvPr id="2" name="Title 1">
            <a:extLst>
              <a:ext uri="{FF2B5EF4-FFF2-40B4-BE49-F238E27FC236}">
                <a16:creationId xmlns:a16="http://schemas.microsoft.com/office/drawing/2014/main" id="{3E99C3CE-E225-804B-A5A2-BD17AFD86FBE}"/>
              </a:ext>
            </a:extLst>
          </p:cNvPr>
          <p:cNvSpPr>
            <a:spLocks noGrp="1"/>
          </p:cNvSpPr>
          <p:nvPr>
            <p:ph type="ctrTitle"/>
          </p:nvPr>
        </p:nvSpPr>
        <p:spPr>
          <a:xfrm>
            <a:off x="1107550" y="1763093"/>
            <a:ext cx="7361042" cy="1613647"/>
          </a:xfrm>
        </p:spPr>
        <p:txBody>
          <a:bodyPr>
            <a:noAutofit/>
          </a:bodyPr>
          <a:lstStyle/>
          <a:p>
            <a:pPr algn="l"/>
            <a:r>
              <a:rPr lang="en-US" sz="3600" b="1" dirty="0">
                <a:solidFill>
                  <a:srgbClr val="1F3457"/>
                </a:solidFill>
                <a:latin typeface="Montserrat" panose="02000505000000020004" pitchFamily="2" charset="77"/>
              </a:rPr>
              <a:t>CWE NSI </a:t>
            </a:r>
            <a:br>
              <a:rPr lang="en-US" sz="3300" b="1" dirty="0">
                <a:solidFill>
                  <a:srgbClr val="1F3457"/>
                </a:solidFill>
                <a:latin typeface="Montserrat" panose="02000505000000020004" pitchFamily="2" charset="77"/>
              </a:rPr>
            </a:br>
            <a:r>
              <a:rPr lang="en-US" sz="3300" b="1" dirty="0">
                <a:solidFill>
                  <a:srgbClr val="1F3457"/>
                </a:solidFill>
                <a:latin typeface="Montserrat" panose="02000505000000020004" pitchFamily="2" charset="77"/>
              </a:rPr>
              <a:t>Executive Director Report </a:t>
            </a:r>
            <a:br>
              <a:rPr lang="en-US" sz="3300" b="1" dirty="0">
                <a:solidFill>
                  <a:srgbClr val="1F3457"/>
                </a:solidFill>
                <a:latin typeface="Montserrat" panose="02000505000000020004" pitchFamily="2" charset="77"/>
              </a:rPr>
            </a:br>
            <a:r>
              <a:rPr lang="en-US" sz="3300" b="1" dirty="0">
                <a:solidFill>
                  <a:srgbClr val="1F3457"/>
                </a:solidFill>
                <a:latin typeface="Montserrat" panose="02000505000000020004" pitchFamily="2" charset="77"/>
              </a:rPr>
              <a:t>July 2024</a:t>
            </a:r>
          </a:p>
        </p:txBody>
      </p:sp>
      <p:sp>
        <p:nvSpPr>
          <p:cNvPr id="3" name="Subtitle 2">
            <a:extLst>
              <a:ext uri="{FF2B5EF4-FFF2-40B4-BE49-F238E27FC236}">
                <a16:creationId xmlns:a16="http://schemas.microsoft.com/office/drawing/2014/main" id="{D7CC8565-B702-1248-B9C8-3DCA9E3023F6}"/>
              </a:ext>
            </a:extLst>
          </p:cNvPr>
          <p:cNvSpPr>
            <a:spLocks noGrp="1"/>
          </p:cNvSpPr>
          <p:nvPr>
            <p:ph type="subTitle" idx="1"/>
          </p:nvPr>
        </p:nvSpPr>
        <p:spPr>
          <a:xfrm>
            <a:off x="4297218" y="4127251"/>
            <a:ext cx="4416137" cy="1241822"/>
          </a:xfrm>
        </p:spPr>
        <p:txBody>
          <a:bodyPr>
            <a:normAutofit lnSpcReduction="10000"/>
          </a:bodyPr>
          <a:lstStyle/>
          <a:p>
            <a:pPr algn="l">
              <a:lnSpc>
                <a:spcPct val="100000"/>
              </a:lnSpc>
            </a:pPr>
            <a:r>
              <a:rPr lang="en-US" dirty="0">
                <a:latin typeface="Montserrat" panose="02000505000000020004" pitchFamily="2" charset="77"/>
              </a:rPr>
              <a:t>Jim Whyte</a:t>
            </a:r>
          </a:p>
          <a:p>
            <a:pPr algn="l">
              <a:lnSpc>
                <a:spcPct val="100000"/>
              </a:lnSpc>
            </a:pPr>
            <a:r>
              <a:rPr lang="en-US" sz="1200" dirty="0">
                <a:latin typeface="Montserrat" panose="02000505000000020004" pitchFamily="2" charset="77"/>
              </a:rPr>
              <a:t>The Central West End Neighborhood Security Initiative </a:t>
            </a:r>
          </a:p>
          <a:p>
            <a:pPr algn="l">
              <a:lnSpc>
                <a:spcPct val="100000"/>
              </a:lnSpc>
            </a:pPr>
            <a:r>
              <a:rPr lang="en-US" sz="1200" dirty="0">
                <a:latin typeface="Montserrat" panose="02000505000000020004" pitchFamily="2" charset="77"/>
              </a:rPr>
              <a:t>447 N. Euclid Ave, St. Louis, MO 63108</a:t>
            </a:r>
          </a:p>
          <a:p>
            <a:pPr algn="l">
              <a:lnSpc>
                <a:spcPct val="100000"/>
              </a:lnSpc>
            </a:pPr>
            <a:r>
              <a:rPr lang="en-US" sz="1200" dirty="0">
                <a:latin typeface="Montserrat" panose="02000505000000020004" pitchFamily="2" charset="77"/>
              </a:rPr>
              <a:t>jwhyte@cwensi.com</a:t>
            </a:r>
          </a:p>
          <a:p>
            <a:pPr algn="l">
              <a:lnSpc>
                <a:spcPct val="100000"/>
              </a:lnSpc>
            </a:pPr>
            <a:r>
              <a:rPr lang="en-US" sz="1200" dirty="0">
                <a:latin typeface="Montserrat" panose="02000505000000020004" pitchFamily="2" charset="77"/>
              </a:rPr>
              <a:t>314.454.5808</a:t>
            </a:r>
          </a:p>
          <a:p>
            <a:endParaRPr lang="en-US" dirty="0">
              <a:latin typeface="Montserrat" panose="02000505000000020004" pitchFamily="2" charset="77"/>
            </a:endParaRPr>
          </a:p>
        </p:txBody>
      </p:sp>
      <p:pic>
        <p:nvPicPr>
          <p:cNvPr id="5" name="Picture 4" descr="Logo&#10;&#10;Description automatically generated">
            <a:extLst>
              <a:ext uri="{FF2B5EF4-FFF2-40B4-BE49-F238E27FC236}">
                <a16:creationId xmlns:a16="http://schemas.microsoft.com/office/drawing/2014/main" id="{C27B7127-FF8E-554B-9E9C-DE3C3DB6020D}"/>
              </a:ext>
            </a:extLst>
          </p:cNvPr>
          <p:cNvPicPr>
            <a:picLocks noChangeAspect="1"/>
          </p:cNvPicPr>
          <p:nvPr/>
        </p:nvPicPr>
        <p:blipFill>
          <a:blip r:embed="rId2"/>
          <a:stretch>
            <a:fillRect/>
          </a:stretch>
        </p:blipFill>
        <p:spPr>
          <a:xfrm>
            <a:off x="3116839" y="4127250"/>
            <a:ext cx="1180379" cy="1241823"/>
          </a:xfrm>
          <a:prstGeom prst="rect">
            <a:avLst/>
          </a:prstGeom>
        </p:spPr>
      </p:pic>
      <p:sp>
        <p:nvSpPr>
          <p:cNvPr id="8" name="Title 1">
            <a:extLst>
              <a:ext uri="{FF2B5EF4-FFF2-40B4-BE49-F238E27FC236}">
                <a16:creationId xmlns:a16="http://schemas.microsoft.com/office/drawing/2014/main" id="{4BFB6163-55D3-7648-BAE4-59CFE3A9D5E7}"/>
              </a:ext>
            </a:extLst>
          </p:cNvPr>
          <p:cNvSpPr txBox="1">
            <a:spLocks/>
          </p:cNvSpPr>
          <p:nvPr/>
        </p:nvSpPr>
        <p:spPr>
          <a:xfrm>
            <a:off x="1681882" y="2109839"/>
            <a:ext cx="4869297"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dirty="0">
              <a:solidFill>
                <a:srgbClr val="1F3457"/>
              </a:solidFill>
              <a:latin typeface="Montserrat" panose="02000505000000020004" pitchFamily="2" charset="77"/>
            </a:endParaRPr>
          </a:p>
        </p:txBody>
      </p:sp>
    </p:spTree>
    <p:extLst>
      <p:ext uri="{BB962C8B-B14F-4D97-AF65-F5344CB8AC3E}">
        <p14:creationId xmlns:p14="http://schemas.microsoft.com/office/powerpoint/2010/main" val="2898596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0" y="1044069"/>
            <a:ext cx="9144000" cy="665361"/>
          </a:xfrm>
          <a:prstGeom prst="rect">
            <a:avLst/>
          </a:prstGeom>
          <a:solidFill>
            <a:srgbClr val="1F3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8A36"/>
              </a:solidFill>
            </a:endParaRPr>
          </a:p>
        </p:txBody>
      </p:sp>
      <p:sp>
        <p:nvSpPr>
          <p:cNvPr id="8" name="Title 1">
            <a:extLst>
              <a:ext uri="{FF2B5EF4-FFF2-40B4-BE49-F238E27FC236}">
                <a16:creationId xmlns:a16="http://schemas.microsoft.com/office/drawing/2014/main" id="{4BFB6163-55D3-7648-BAE4-59CFE3A9D5E7}"/>
              </a:ext>
            </a:extLst>
          </p:cNvPr>
          <p:cNvSpPr txBox="1">
            <a:spLocks/>
          </p:cNvSpPr>
          <p:nvPr/>
        </p:nvSpPr>
        <p:spPr>
          <a:xfrm>
            <a:off x="0" y="1018576"/>
            <a:ext cx="7397105"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FF8A36"/>
                </a:solidFill>
                <a:latin typeface="Montserrat" panose="02000505000000020004" pitchFamily="2" charset="77"/>
              </a:rPr>
              <a:t>Updates</a:t>
            </a:r>
          </a:p>
        </p:txBody>
      </p:sp>
      <p:sp>
        <p:nvSpPr>
          <p:cNvPr id="2" name="TextBox 1">
            <a:extLst>
              <a:ext uri="{FF2B5EF4-FFF2-40B4-BE49-F238E27FC236}">
                <a16:creationId xmlns:a16="http://schemas.microsoft.com/office/drawing/2014/main" id="{0CA015DB-338F-9BF7-6F03-86839740CE9C}"/>
              </a:ext>
            </a:extLst>
          </p:cNvPr>
          <p:cNvSpPr txBox="1"/>
          <p:nvPr/>
        </p:nvSpPr>
        <p:spPr>
          <a:xfrm>
            <a:off x="218821" y="1920555"/>
            <a:ext cx="8378846" cy="4685898"/>
          </a:xfrm>
          <a:prstGeom prst="rect">
            <a:avLst/>
          </a:prstGeom>
          <a:noFill/>
        </p:spPr>
        <p:txBody>
          <a:bodyPr wrap="square" rtlCol="0">
            <a:spAutoFit/>
          </a:bodyPr>
          <a:lstStyle/>
          <a:p>
            <a:r>
              <a:rPr lang="en-US" sz="1500" b="1" dirty="0">
                <a:solidFill>
                  <a:schemeClr val="bg1"/>
                </a:solidFill>
              </a:rPr>
              <a:t> </a:t>
            </a:r>
          </a:p>
          <a:p>
            <a:pPr marL="214313" indent="-214313">
              <a:buFont typeface="Arial" panose="020B0604020202020204" pitchFamily="34" charset="0"/>
              <a:buChar char="•"/>
            </a:pPr>
            <a:r>
              <a:rPr lang="en-US" sz="1500" b="1" dirty="0">
                <a:solidFill>
                  <a:schemeClr val="bg1"/>
                </a:solidFill>
              </a:rPr>
              <a:t>I attended the West Pine Laclede Neighborhood meeting.  I covered topics concerning unhoused, graffiti, dumpster divers, Outreach. </a:t>
            </a:r>
          </a:p>
          <a:p>
            <a:pPr marL="214313" indent="-214313">
              <a:buFont typeface="Arial" panose="020B0604020202020204" pitchFamily="34" charset="0"/>
              <a:buChar char="•"/>
            </a:pPr>
            <a:r>
              <a:rPr lang="en-US" sz="1500" b="1" dirty="0">
                <a:solidFill>
                  <a:schemeClr val="bg1"/>
                </a:solidFill>
              </a:rPr>
              <a:t>I was nominated and accepted the “Secretary” position on the Board of the St. Louis Crime Commission.  The STLCC oversees St. Louis Regional CrimeStoppers.  The Commission recently was awarded over $10 million dollars by the State of Missouri, to be used to eradicate dilapidated and dangerous properties which cannot be restored and plague neighborhoods in the City of St. Louis. </a:t>
            </a:r>
          </a:p>
          <a:p>
            <a:pPr marL="214313" indent="-214313">
              <a:buFont typeface="Arial" panose="020B0604020202020204" pitchFamily="34" charset="0"/>
              <a:buChar char="•"/>
            </a:pPr>
            <a:r>
              <a:rPr lang="en-US" sz="1500" b="1" dirty="0">
                <a:solidFill>
                  <a:schemeClr val="bg1"/>
                </a:solidFill>
              </a:rPr>
              <a:t>I would like the NSI to make an annual unrestricted donation, starting this year, to St. Louis CrimeStoppers, in the amount of $2,500.  The money can be utilized for rewards, operational needs or other ways to meet the needs of the organization.  I would also encourage other in-kind donations.</a:t>
            </a:r>
          </a:p>
          <a:p>
            <a:pPr marL="214313" indent="-214313">
              <a:buFont typeface="Arial" panose="020B0604020202020204" pitchFamily="34" charset="0"/>
              <a:buChar char="•"/>
            </a:pPr>
            <a:r>
              <a:rPr lang="en-US" sz="1500" b="1" dirty="0">
                <a:solidFill>
                  <a:schemeClr val="bg1"/>
                </a:solidFill>
              </a:rPr>
              <a:t>Through our new social media strategy, St. Louis </a:t>
            </a:r>
            <a:r>
              <a:rPr lang="en-US" sz="1500" b="1" dirty="0" err="1">
                <a:solidFill>
                  <a:schemeClr val="bg1"/>
                </a:solidFill>
              </a:rPr>
              <a:t>CrimeStopper</a:t>
            </a:r>
            <a:r>
              <a:rPr lang="en-US" sz="1500" b="1" dirty="0">
                <a:solidFill>
                  <a:schemeClr val="bg1"/>
                </a:solidFill>
              </a:rPr>
              <a:t> will be better utilized.  Example, we previously waited on the SLMPD to release our video now we post it directly to our social media accounts and it’s picked up by </a:t>
            </a:r>
            <a:r>
              <a:rPr lang="en-US" sz="1500" b="1" dirty="0" err="1">
                <a:solidFill>
                  <a:schemeClr val="bg1"/>
                </a:solidFill>
              </a:rPr>
              <a:t>CrimeStoppers</a:t>
            </a:r>
            <a:r>
              <a:rPr lang="en-US" sz="1500" b="1" dirty="0">
                <a:solidFill>
                  <a:schemeClr val="bg1"/>
                </a:solidFill>
              </a:rPr>
              <a:t>.</a:t>
            </a:r>
          </a:p>
          <a:p>
            <a:pPr marL="214313" indent="-214313">
              <a:buFont typeface="Arial" panose="020B0604020202020204" pitchFamily="34" charset="0"/>
              <a:buChar char="•"/>
            </a:pPr>
            <a:endParaRPr lang="en-US" sz="1500" b="1" dirty="0">
              <a:solidFill>
                <a:schemeClr val="bg1"/>
              </a:solidFill>
            </a:endParaRPr>
          </a:p>
          <a:p>
            <a:pPr marL="214313" indent="-214313">
              <a:buFont typeface="Arial" panose="020B0604020202020204" pitchFamily="34" charset="0"/>
              <a:buChar char="•"/>
            </a:pPr>
            <a:endParaRPr lang="en-US" sz="1500" b="1" dirty="0">
              <a:solidFill>
                <a:schemeClr val="bg1"/>
              </a:solidFill>
            </a:endParaRPr>
          </a:p>
          <a:p>
            <a:pPr marL="214313" indent="-214313">
              <a:buFont typeface="Arial" panose="020B0604020202020204" pitchFamily="34" charset="0"/>
              <a:buChar char="•"/>
            </a:pPr>
            <a:endParaRPr lang="en-US" sz="1500" b="1" dirty="0">
              <a:solidFill>
                <a:schemeClr val="bg1"/>
              </a:solidFill>
            </a:endParaRPr>
          </a:p>
          <a:p>
            <a:endParaRPr lang="en-US" sz="1500" b="1" dirty="0">
              <a:solidFill>
                <a:schemeClr val="bg1"/>
              </a:solidFill>
            </a:endParaRPr>
          </a:p>
          <a:p>
            <a:pPr marL="214313" indent="-214313">
              <a:buFont typeface="Arial" panose="020B0604020202020204" pitchFamily="34" charset="0"/>
              <a:buChar char="•"/>
            </a:pPr>
            <a:endParaRPr lang="en-US" sz="1350" dirty="0">
              <a:solidFill>
                <a:schemeClr val="bg1"/>
              </a:solidFill>
            </a:endParaRPr>
          </a:p>
        </p:txBody>
      </p:sp>
    </p:spTree>
    <p:extLst>
      <p:ext uri="{BB962C8B-B14F-4D97-AF65-F5344CB8AC3E}">
        <p14:creationId xmlns:p14="http://schemas.microsoft.com/office/powerpoint/2010/main" val="87054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0" y="1044069"/>
            <a:ext cx="9144000" cy="665361"/>
          </a:xfrm>
          <a:prstGeom prst="rect">
            <a:avLst/>
          </a:prstGeom>
          <a:solidFill>
            <a:srgbClr val="1F3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8A36"/>
              </a:solidFill>
            </a:endParaRPr>
          </a:p>
        </p:txBody>
      </p:sp>
      <p:sp>
        <p:nvSpPr>
          <p:cNvPr id="8" name="Title 1">
            <a:extLst>
              <a:ext uri="{FF2B5EF4-FFF2-40B4-BE49-F238E27FC236}">
                <a16:creationId xmlns:a16="http://schemas.microsoft.com/office/drawing/2014/main" id="{4BFB6163-55D3-7648-BAE4-59CFE3A9D5E7}"/>
              </a:ext>
            </a:extLst>
          </p:cNvPr>
          <p:cNvSpPr txBox="1">
            <a:spLocks/>
          </p:cNvSpPr>
          <p:nvPr/>
        </p:nvSpPr>
        <p:spPr>
          <a:xfrm>
            <a:off x="0" y="1018576"/>
            <a:ext cx="7397105"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FF8A36"/>
                </a:solidFill>
                <a:latin typeface="Montserrat" panose="02000505000000020004" pitchFamily="2" charset="77"/>
              </a:rPr>
              <a:t>Social Media Updates</a:t>
            </a:r>
          </a:p>
        </p:txBody>
      </p:sp>
      <p:sp>
        <p:nvSpPr>
          <p:cNvPr id="2" name="TextBox 1">
            <a:extLst>
              <a:ext uri="{FF2B5EF4-FFF2-40B4-BE49-F238E27FC236}">
                <a16:creationId xmlns:a16="http://schemas.microsoft.com/office/drawing/2014/main" id="{0CA015DB-338F-9BF7-6F03-86839740CE9C}"/>
              </a:ext>
            </a:extLst>
          </p:cNvPr>
          <p:cNvSpPr txBox="1"/>
          <p:nvPr/>
        </p:nvSpPr>
        <p:spPr>
          <a:xfrm>
            <a:off x="218821" y="1920554"/>
            <a:ext cx="8378846" cy="4455066"/>
          </a:xfrm>
          <a:prstGeom prst="rect">
            <a:avLst/>
          </a:prstGeom>
          <a:noFill/>
        </p:spPr>
        <p:txBody>
          <a:bodyPr wrap="square" rtlCol="0">
            <a:spAutoFit/>
          </a:bodyPr>
          <a:lstStyle/>
          <a:p>
            <a:r>
              <a:rPr lang="en-US" sz="1500" b="1" dirty="0">
                <a:solidFill>
                  <a:schemeClr val="bg1"/>
                </a:solidFill>
              </a:rPr>
              <a:t> </a:t>
            </a:r>
          </a:p>
          <a:p>
            <a:pPr marL="214313" indent="-214313">
              <a:buFont typeface="Arial" panose="020B0604020202020204" pitchFamily="34" charset="0"/>
              <a:buChar char="•"/>
            </a:pPr>
            <a:r>
              <a:rPr lang="en-US" sz="1500" b="1" dirty="0">
                <a:solidFill>
                  <a:schemeClr val="bg1"/>
                </a:solidFill>
              </a:rPr>
              <a:t>Through our new social media strategy, St. Louis </a:t>
            </a:r>
            <a:r>
              <a:rPr lang="en-US" sz="1500" b="1" dirty="0" err="1">
                <a:solidFill>
                  <a:schemeClr val="bg1"/>
                </a:solidFill>
              </a:rPr>
              <a:t>CrimeStopper</a:t>
            </a:r>
            <a:r>
              <a:rPr lang="en-US" sz="1500" b="1" dirty="0">
                <a:solidFill>
                  <a:schemeClr val="bg1"/>
                </a:solidFill>
              </a:rPr>
              <a:t> will be better utilized.  Example, we previously waited on the SLMPD to release our video now we post it directly to our social media accounts and it’s picked up by </a:t>
            </a:r>
            <a:r>
              <a:rPr lang="en-US" sz="1500" b="1" dirty="0" err="1">
                <a:solidFill>
                  <a:schemeClr val="bg1"/>
                </a:solidFill>
              </a:rPr>
              <a:t>CrimeStoppers</a:t>
            </a:r>
            <a:r>
              <a:rPr lang="en-US" sz="1500" b="1" dirty="0">
                <a:solidFill>
                  <a:schemeClr val="bg1"/>
                </a:solidFill>
              </a:rPr>
              <a:t>.</a:t>
            </a:r>
          </a:p>
          <a:p>
            <a:pPr marL="214313" indent="-214313">
              <a:buFont typeface="Arial" panose="020B0604020202020204" pitchFamily="34" charset="0"/>
              <a:buChar char="•"/>
            </a:pPr>
            <a:endParaRPr lang="en-US" sz="1500" b="1" dirty="0">
              <a:solidFill>
                <a:schemeClr val="bg1"/>
              </a:solidFill>
            </a:endParaRPr>
          </a:p>
          <a:p>
            <a:pPr marL="214313" indent="-214313">
              <a:buFont typeface="Arial" panose="020B0604020202020204" pitchFamily="34" charset="0"/>
              <a:buChar char="•"/>
            </a:pPr>
            <a:r>
              <a:rPr lang="en-US" sz="1500" b="1" dirty="0">
                <a:solidFill>
                  <a:schemeClr val="bg1"/>
                </a:solidFill>
              </a:rPr>
              <a:t>NSI Instagram Analytics Recap for June</a:t>
            </a:r>
          </a:p>
          <a:p>
            <a:pPr marL="557213" lvl="1" indent="-214313">
              <a:buFont typeface="Arial" panose="020B0604020202020204" pitchFamily="34" charset="0"/>
              <a:buChar char="•"/>
            </a:pPr>
            <a:r>
              <a:rPr lang="en-US" sz="1500" b="1" dirty="0">
                <a:solidFill>
                  <a:schemeClr val="bg1"/>
                </a:solidFill>
              </a:rPr>
              <a:t>Net Followers for the Month: Increased by 19 overall</a:t>
            </a:r>
          </a:p>
          <a:p>
            <a:pPr marL="557213" lvl="1" indent="-214313">
              <a:buFont typeface="Arial" panose="020B0604020202020204" pitchFamily="34" charset="0"/>
              <a:buChar char="•"/>
            </a:pPr>
            <a:r>
              <a:rPr lang="en-US" sz="1500" b="1" dirty="0">
                <a:solidFill>
                  <a:schemeClr val="bg1"/>
                </a:solidFill>
              </a:rPr>
              <a:t>Total Engagements: 29 (3% overall increase)</a:t>
            </a:r>
          </a:p>
          <a:p>
            <a:pPr marL="557213" lvl="1" indent="-214313">
              <a:buFont typeface="Arial" panose="020B0604020202020204" pitchFamily="34" charset="0"/>
              <a:buChar char="•"/>
            </a:pPr>
            <a:r>
              <a:rPr lang="en-US" sz="1500" b="1" dirty="0">
                <a:solidFill>
                  <a:schemeClr val="bg1"/>
                </a:solidFill>
              </a:rPr>
              <a:t>Top Performing Content: ● Safety Tips: Posts on safety tips, especially on mailbox theft, generated the highest reach and engagement.</a:t>
            </a:r>
          </a:p>
          <a:p>
            <a:pPr marL="214313" indent="-214313">
              <a:buFont typeface="Arial" panose="020B0604020202020204" pitchFamily="34" charset="0"/>
              <a:buChar char="•"/>
            </a:pPr>
            <a:endParaRPr lang="en-US" sz="1500" b="1" dirty="0">
              <a:solidFill>
                <a:schemeClr val="bg1"/>
              </a:solidFill>
            </a:endParaRPr>
          </a:p>
          <a:p>
            <a:pPr marL="214313" indent="-214313">
              <a:buFont typeface="Arial" panose="020B0604020202020204" pitchFamily="34" charset="0"/>
              <a:buChar char="•"/>
            </a:pPr>
            <a:r>
              <a:rPr lang="en-US" sz="1500" b="1" dirty="0">
                <a:solidFill>
                  <a:schemeClr val="bg1"/>
                </a:solidFill>
              </a:rPr>
              <a:t>NSI Facebook Analytics Recap for June</a:t>
            </a:r>
          </a:p>
          <a:p>
            <a:pPr marL="557213" lvl="1" indent="-214313">
              <a:buFont typeface="Arial" panose="020B0604020202020204" pitchFamily="34" charset="0"/>
              <a:buChar char="•"/>
            </a:pPr>
            <a:r>
              <a:rPr lang="en-US" sz="1500" b="1" dirty="0">
                <a:solidFill>
                  <a:schemeClr val="bg1"/>
                </a:solidFill>
              </a:rPr>
              <a:t>Net Followers for the Month: Increased by 11 overall</a:t>
            </a:r>
          </a:p>
          <a:p>
            <a:pPr marL="557213" lvl="1" indent="-214313">
              <a:buFont typeface="Arial" panose="020B0604020202020204" pitchFamily="34" charset="0"/>
              <a:buChar char="•"/>
            </a:pPr>
            <a:r>
              <a:rPr lang="en-US" sz="1500" b="1" dirty="0">
                <a:solidFill>
                  <a:schemeClr val="bg1"/>
                </a:solidFill>
              </a:rPr>
              <a:t>Total Engagements: 122 (69% increase)</a:t>
            </a:r>
          </a:p>
          <a:p>
            <a:pPr marL="557213" lvl="1" indent="-214313">
              <a:buFont typeface="Arial" panose="020B0604020202020204" pitchFamily="34" charset="0"/>
              <a:buChar char="•"/>
            </a:pPr>
            <a:r>
              <a:rPr lang="en-US" sz="1500" b="1" dirty="0">
                <a:solidFill>
                  <a:schemeClr val="bg1"/>
                </a:solidFill>
              </a:rPr>
              <a:t>Top Performing Content: ● Safety Tips: Posts on safety tips, especially on mailbox theft, generated the highest reach and engagement. </a:t>
            </a:r>
          </a:p>
          <a:p>
            <a:pPr marL="214313" indent="-214313">
              <a:buFont typeface="Arial" panose="020B0604020202020204" pitchFamily="34" charset="0"/>
              <a:buChar char="•"/>
            </a:pPr>
            <a:endParaRPr lang="en-US" sz="1500" b="1" dirty="0">
              <a:solidFill>
                <a:schemeClr val="bg1"/>
              </a:solidFill>
            </a:endParaRPr>
          </a:p>
          <a:p>
            <a:endParaRPr lang="en-US" sz="1500" b="1" dirty="0">
              <a:solidFill>
                <a:schemeClr val="bg1"/>
              </a:solidFill>
            </a:endParaRPr>
          </a:p>
          <a:p>
            <a:pPr marL="214313" indent="-214313">
              <a:buFont typeface="Arial" panose="020B0604020202020204" pitchFamily="34" charset="0"/>
              <a:buChar char="•"/>
            </a:pPr>
            <a:endParaRPr lang="en-US" sz="1350" dirty="0">
              <a:solidFill>
                <a:schemeClr val="bg1"/>
              </a:solidFill>
            </a:endParaRPr>
          </a:p>
        </p:txBody>
      </p:sp>
    </p:spTree>
    <p:extLst>
      <p:ext uri="{BB962C8B-B14F-4D97-AF65-F5344CB8AC3E}">
        <p14:creationId xmlns:p14="http://schemas.microsoft.com/office/powerpoint/2010/main" val="3119239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0" y="1044069"/>
            <a:ext cx="9144000" cy="665361"/>
          </a:xfrm>
          <a:prstGeom prst="rect">
            <a:avLst/>
          </a:prstGeom>
          <a:solidFill>
            <a:srgbClr val="1F3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8A36"/>
              </a:solidFill>
            </a:endParaRPr>
          </a:p>
        </p:txBody>
      </p:sp>
      <p:sp>
        <p:nvSpPr>
          <p:cNvPr id="8" name="Title 1">
            <a:extLst>
              <a:ext uri="{FF2B5EF4-FFF2-40B4-BE49-F238E27FC236}">
                <a16:creationId xmlns:a16="http://schemas.microsoft.com/office/drawing/2014/main" id="{4BFB6163-55D3-7648-BAE4-59CFE3A9D5E7}"/>
              </a:ext>
            </a:extLst>
          </p:cNvPr>
          <p:cNvSpPr txBox="1">
            <a:spLocks/>
          </p:cNvSpPr>
          <p:nvPr/>
        </p:nvSpPr>
        <p:spPr>
          <a:xfrm>
            <a:off x="0" y="1018576"/>
            <a:ext cx="7397105"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FF8A36"/>
                </a:solidFill>
                <a:latin typeface="Montserrat" panose="02000505000000020004" pitchFamily="2" charset="77"/>
              </a:rPr>
              <a:t>Social Media Updates</a:t>
            </a:r>
          </a:p>
        </p:txBody>
      </p:sp>
      <p:sp>
        <p:nvSpPr>
          <p:cNvPr id="2" name="TextBox 1">
            <a:extLst>
              <a:ext uri="{FF2B5EF4-FFF2-40B4-BE49-F238E27FC236}">
                <a16:creationId xmlns:a16="http://schemas.microsoft.com/office/drawing/2014/main" id="{0CA015DB-338F-9BF7-6F03-86839740CE9C}"/>
              </a:ext>
            </a:extLst>
          </p:cNvPr>
          <p:cNvSpPr txBox="1"/>
          <p:nvPr/>
        </p:nvSpPr>
        <p:spPr>
          <a:xfrm>
            <a:off x="218821" y="1920554"/>
            <a:ext cx="8284048" cy="2608406"/>
          </a:xfrm>
          <a:prstGeom prst="rect">
            <a:avLst/>
          </a:prstGeom>
          <a:noFill/>
        </p:spPr>
        <p:txBody>
          <a:bodyPr wrap="square" rtlCol="0">
            <a:spAutoFit/>
          </a:bodyPr>
          <a:lstStyle/>
          <a:p>
            <a:r>
              <a:rPr lang="en-US" sz="1500" b="1" dirty="0">
                <a:solidFill>
                  <a:schemeClr val="bg1"/>
                </a:solidFill>
              </a:rPr>
              <a:t> </a:t>
            </a:r>
          </a:p>
          <a:p>
            <a:pPr marL="214313" indent="-214313">
              <a:buFont typeface="Arial" panose="020B0604020202020204" pitchFamily="34" charset="0"/>
              <a:buChar char="•"/>
            </a:pPr>
            <a:r>
              <a:rPr lang="en-US" sz="1500" b="1" dirty="0">
                <a:solidFill>
                  <a:schemeClr val="bg1"/>
                </a:solidFill>
              </a:rPr>
              <a:t>Recommendations for Next Month: </a:t>
            </a:r>
          </a:p>
          <a:p>
            <a:pPr marL="671513" lvl="1" indent="-214313">
              <a:buFont typeface="Arial" panose="020B0604020202020204" pitchFamily="34" charset="0"/>
              <a:buChar char="•"/>
            </a:pPr>
            <a:r>
              <a:rPr lang="en-US" sz="1500" b="1" dirty="0">
                <a:solidFill>
                  <a:schemeClr val="bg1"/>
                </a:solidFill>
              </a:rPr>
              <a:t>Focus more on action videos such as the homeless outreach team working and showcasing cameras. </a:t>
            </a:r>
          </a:p>
          <a:p>
            <a:pPr marL="671513" lvl="1" indent="-214313">
              <a:buFont typeface="Arial" panose="020B0604020202020204" pitchFamily="34" charset="0"/>
              <a:buChar char="•"/>
            </a:pPr>
            <a:r>
              <a:rPr lang="en-US" sz="1500" b="1" dirty="0">
                <a:solidFill>
                  <a:schemeClr val="bg1"/>
                </a:solidFill>
              </a:rPr>
              <a:t>Continue with talking head education videos. ●</a:t>
            </a:r>
          </a:p>
          <a:p>
            <a:pPr marL="671513" lvl="1" indent="-214313">
              <a:buFont typeface="Arial" panose="020B0604020202020204" pitchFamily="34" charset="0"/>
              <a:buChar char="•"/>
            </a:pPr>
            <a:r>
              <a:rPr lang="en-US" sz="1500" b="1" dirty="0">
                <a:solidFill>
                  <a:schemeClr val="bg1"/>
                </a:solidFill>
              </a:rPr>
              <a:t> Introduce more hands-on content, like "how-to" posts. ● Maintain the engagement strategy, as it has been yielding 2-6 new followers each week.</a:t>
            </a:r>
          </a:p>
          <a:p>
            <a:pPr marL="214313" indent="-214313">
              <a:buFont typeface="Arial" panose="020B0604020202020204" pitchFamily="34" charset="0"/>
              <a:buChar char="•"/>
            </a:pPr>
            <a:endParaRPr lang="en-US" sz="1500" b="1" dirty="0">
              <a:solidFill>
                <a:schemeClr val="bg1"/>
              </a:solidFill>
            </a:endParaRPr>
          </a:p>
          <a:p>
            <a:pPr marL="214313" indent="-214313">
              <a:buFont typeface="Arial" panose="020B0604020202020204" pitchFamily="34" charset="0"/>
              <a:buChar char="•"/>
            </a:pPr>
            <a:endParaRPr lang="en-US" sz="1500" b="1" dirty="0">
              <a:solidFill>
                <a:schemeClr val="bg1"/>
              </a:solidFill>
            </a:endParaRPr>
          </a:p>
          <a:p>
            <a:endParaRPr lang="en-US" sz="1500" b="1" dirty="0">
              <a:solidFill>
                <a:schemeClr val="bg1"/>
              </a:solidFill>
            </a:endParaRPr>
          </a:p>
          <a:p>
            <a:pPr marL="214313" indent="-214313">
              <a:buFont typeface="Arial" panose="020B0604020202020204" pitchFamily="34" charset="0"/>
              <a:buChar char="•"/>
            </a:pPr>
            <a:endParaRPr lang="en-US" sz="1350" dirty="0">
              <a:solidFill>
                <a:schemeClr val="bg1"/>
              </a:solidFill>
            </a:endParaRPr>
          </a:p>
        </p:txBody>
      </p:sp>
    </p:spTree>
    <p:extLst>
      <p:ext uri="{BB962C8B-B14F-4D97-AF65-F5344CB8AC3E}">
        <p14:creationId xmlns:p14="http://schemas.microsoft.com/office/powerpoint/2010/main" val="3982772892"/>
      </p:ext>
    </p:extLst>
  </p:cSld>
  <p:clrMapOvr>
    <a:masterClrMapping/>
  </p:clrMapOvr>
</p:sld>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61261</TotalTime>
  <Words>1864</Words>
  <Application>Microsoft Macintosh PowerPoint</Application>
  <PresentationFormat>On-screen Show (4:3)</PresentationFormat>
  <Paragraphs>194</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Google Sans</vt:lpstr>
      <vt:lpstr>Arial</vt:lpstr>
      <vt:lpstr>Calibri</vt:lpstr>
      <vt:lpstr>Montserrat</vt:lpstr>
      <vt:lpstr>Times New Roman</vt:lpstr>
      <vt:lpstr>Clarity</vt:lpstr>
      <vt:lpstr>NSI Board Report</vt:lpstr>
      <vt:lpstr>Agenda</vt:lpstr>
      <vt:lpstr>Meeting Minutes – June 2024</vt:lpstr>
      <vt:lpstr>Financial Report – June 2024</vt:lpstr>
      <vt:lpstr>Reports</vt:lpstr>
      <vt:lpstr>CWE NSI  Executive Director Report  July 2024</vt:lpstr>
      <vt:lpstr>PowerPoint Presentation</vt:lpstr>
      <vt:lpstr>PowerPoint Presentation</vt:lpstr>
      <vt:lpstr>PowerPoint Presentation</vt:lpstr>
      <vt:lpstr>PowerPoint Presentation</vt:lpstr>
      <vt:lpstr>NSI Camera Project</vt:lpstr>
      <vt:lpstr> Camera Management Information:</vt:lpstr>
      <vt:lpstr>Camera Review Information</vt:lpstr>
      <vt:lpstr>Pending Camera Projects</vt:lpstr>
      <vt:lpstr>Pending Projects continued</vt:lpstr>
      <vt:lpstr>24-025249  Stealing of an E-Bike from 4577 West Pine on 6/17/2024 at approx 9:21 am</vt:lpstr>
      <vt:lpstr>Larceny/Shoplifting  Maine Squeeze Juice Co. 310 N. Euclid on 6/17/2024 at 1:30pm</vt:lpstr>
      <vt:lpstr>24-026872​  Stealing from a Person ​#10 N. Newstead on​ 6/27/2024 at approximately 6:25 pm​ ​ </vt:lpstr>
      <vt:lpstr>24-027194  Stealing from a Person from 4403 Laclede on 6/29/2024 at 3:25 pm</vt:lpstr>
      <vt:lpstr>24-027550​  Theft​ #26 Maryland Plaza (Lululemon)​ on 7/1/2024 at 4:42 pm</vt:lpstr>
      <vt:lpstr>24-027696  Theft #26 Maryland Plaza (Lululemon) on 7/2/2024 at 6:28 pm</vt:lpstr>
      <vt:lpstr>NSI Outreach:  June-July 2024 Update</vt:lpstr>
      <vt:lpstr>61 Total Individual Engagements between June-July 2024</vt:lpstr>
      <vt:lpstr>Locations of CWE NSI Outreach  Engagements between  June-July 2024:</vt:lpstr>
      <vt:lpstr>Maps – All Engagements</vt:lpstr>
      <vt:lpstr>Maps – East Loop, DeBaliviere Place</vt:lpstr>
      <vt:lpstr>Maps – FPSE</vt:lpstr>
      <vt:lpstr>Maps – Northern Area</vt:lpstr>
      <vt:lpstr>Maps – CWE North SBD</vt:lpstr>
      <vt:lpstr>Maps – CWE Southeast SBD, Cortex</vt:lpstr>
      <vt:lpstr>Maps – Medical Campus</vt:lpstr>
      <vt:lpstr>Community Interaction</vt:lpstr>
      <vt:lpstr>Outreach Update </vt:lpstr>
    </vt:vector>
  </TitlesOfParts>
  <Company>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Deputy Director Report</dc:title>
  <dc:creator>Sarah W</dc:creator>
  <cp:lastModifiedBy>Sarah Wickenhauser</cp:lastModifiedBy>
  <cp:revision>354</cp:revision>
  <cp:lastPrinted>2023-02-13T15:48:52Z</cp:lastPrinted>
  <dcterms:created xsi:type="dcterms:W3CDTF">2018-03-05T20:29:47Z</dcterms:created>
  <dcterms:modified xsi:type="dcterms:W3CDTF">2024-07-12T16:43:45Z</dcterms:modified>
</cp:coreProperties>
</file>